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88" r:id="rId4"/>
    <p:sldId id="260" r:id="rId5"/>
    <p:sldId id="268" r:id="rId6"/>
    <p:sldId id="277" r:id="rId7"/>
    <p:sldId id="286" r:id="rId8"/>
    <p:sldId id="287" r:id="rId9"/>
    <p:sldId id="265" r:id="rId10"/>
    <p:sldId id="283" r:id="rId11"/>
    <p:sldId id="273" r:id="rId12"/>
    <p:sldId id="276"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 userDrawn="1">
          <p15:clr>
            <a:srgbClr val="A4A3A4"/>
          </p15:clr>
        </p15:guide>
        <p15:guide id="2" orient="horz" pos="4020" userDrawn="1">
          <p15:clr>
            <a:srgbClr val="A4A3A4"/>
          </p15:clr>
        </p15:guide>
        <p15:guide id="3" pos="189" userDrawn="1">
          <p15:clr>
            <a:srgbClr val="A4A3A4"/>
          </p15:clr>
        </p15:guide>
        <p15:guide id="4" pos="7469" userDrawn="1">
          <p15:clr>
            <a:srgbClr val="A4A3A4"/>
          </p15:clr>
        </p15:guide>
        <p15:guide id="6" orient="horz" pos="2863" userDrawn="1">
          <p15:clr>
            <a:srgbClr val="A4A3A4"/>
          </p15:clr>
        </p15:guide>
        <p15:guide id="7" orient="horz" pos="3680" userDrawn="1">
          <p15:clr>
            <a:srgbClr val="A4A3A4"/>
          </p15:clr>
        </p15:guide>
        <p15:guide id="8" orient="horz" pos="14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D5D9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guide orient="horz" pos="323"/>
        <p:guide orient="horz" pos="4020"/>
        <p:guide pos="189"/>
        <p:guide pos="7469"/>
        <p:guide orient="horz" pos="2863"/>
        <p:guide orient="horz" pos="3680"/>
        <p:guide orient="horz" pos="14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Singh" userId="a7c6c075d68f2e51" providerId="LiveId" clId="{D801B126-81EB-4189-A969-876EFFDA5BAD}"/>
    <pc:docChg chg="custSel modSld">
      <pc:chgData name="Ankit Singh" userId="a7c6c075d68f2e51" providerId="LiveId" clId="{D801B126-81EB-4189-A969-876EFFDA5BAD}" dt="2023-08-27T21:20:36.259" v="1"/>
      <pc:docMkLst>
        <pc:docMk/>
      </pc:docMkLst>
      <pc:sldChg chg="addSp delSp modSp mod">
        <pc:chgData name="Ankit Singh" userId="a7c6c075d68f2e51" providerId="LiveId" clId="{D801B126-81EB-4189-A969-876EFFDA5BAD}" dt="2023-08-27T21:20:36.259" v="1"/>
        <pc:sldMkLst>
          <pc:docMk/>
          <pc:sldMk cId="1278342401" sldId="286"/>
        </pc:sldMkLst>
        <pc:spChg chg="del">
          <ac:chgData name="Ankit Singh" userId="a7c6c075d68f2e51" providerId="LiveId" clId="{D801B126-81EB-4189-A969-876EFFDA5BAD}" dt="2023-08-27T21:20:35.649" v="0" actId="478"/>
          <ac:spMkLst>
            <pc:docMk/>
            <pc:sldMk cId="1278342401" sldId="286"/>
            <ac:spMk id="3" creationId="{9D152A99-0D98-B3F8-5454-F8AD35C8802E}"/>
          </ac:spMkLst>
        </pc:spChg>
        <pc:spChg chg="add mod">
          <ac:chgData name="Ankit Singh" userId="a7c6c075d68f2e51" providerId="LiveId" clId="{D801B126-81EB-4189-A969-876EFFDA5BAD}" dt="2023-08-27T21:20:36.259" v="1"/>
          <ac:spMkLst>
            <pc:docMk/>
            <pc:sldMk cId="1278342401" sldId="286"/>
            <ac:spMk id="14" creationId="{7C98BCE3-1631-202E-4023-145F3190C6E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495037928308591"/>
          <c:y val="0.11688432046123888"/>
          <c:w val="0.88129522511981184"/>
          <c:h val="0.67210874089878914"/>
        </c:manualLayout>
      </c:layout>
      <c:barChart>
        <c:barDir val="col"/>
        <c:grouping val="clustered"/>
        <c:varyColors val="0"/>
        <c:ser>
          <c:idx val="0"/>
          <c:order val="0"/>
          <c:tx>
            <c:strRef>
              <c:f>Sheet1!$B$1</c:f>
              <c:strCache>
                <c:ptCount val="1"/>
                <c:pt idx="0">
                  <c:v>Aircraft</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FY-21</c:v>
                </c:pt>
                <c:pt idx="1">
                  <c:v>FY-22</c:v>
                </c:pt>
                <c:pt idx="2">
                  <c:v>FY-23</c:v>
                </c:pt>
                <c:pt idx="3">
                  <c:v>FY-24</c:v>
                </c:pt>
                <c:pt idx="4">
                  <c:v>FY-25</c:v>
                </c:pt>
                <c:pt idx="5">
                  <c:v>FY-26</c:v>
                </c:pt>
              </c:strCache>
            </c:strRef>
          </c:cat>
          <c:val>
            <c:numRef>
              <c:f>Sheet1!$B$2:$B$7</c:f>
              <c:numCache>
                <c:formatCode>0</c:formatCode>
                <c:ptCount val="6"/>
                <c:pt idx="0">
                  <c:v>696</c:v>
                </c:pt>
                <c:pt idx="1">
                  <c:v>698</c:v>
                </c:pt>
                <c:pt idx="2">
                  <c:v>674</c:v>
                </c:pt>
                <c:pt idx="3">
                  <c:v>715.75970644847337</c:v>
                </c:pt>
                <c:pt idx="4">
                  <c:v>781.52741403174036</c:v>
                </c:pt>
                <c:pt idx="5">
                  <c:v>875.47958237125863</c:v>
                </c:pt>
              </c:numCache>
            </c:numRef>
          </c:val>
          <c:extLst>
            <c:ext xmlns:c16="http://schemas.microsoft.com/office/drawing/2014/chart" uri="{C3380CC4-5D6E-409C-BE32-E72D297353CC}">
              <c16:uniqueId val="{00000000-ED5F-493F-979B-719D72BB732D}"/>
            </c:ext>
          </c:extLst>
        </c:ser>
        <c:dLbls>
          <c:showLegendKey val="0"/>
          <c:showVal val="0"/>
          <c:showCatName val="0"/>
          <c:showSerName val="0"/>
          <c:showPercent val="0"/>
          <c:showBubbleSize val="0"/>
        </c:dLbls>
        <c:gapWidth val="7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9639696"/>
        <c:crosses val="autoZero"/>
        <c:auto val="1"/>
        <c:lblAlgn val="ctr"/>
        <c:lblOffset val="100"/>
        <c:noMultiLvlLbl val="0"/>
      </c:catAx>
      <c:valAx>
        <c:axId val="879639696"/>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52089152"/>
        <c:crosses val="autoZero"/>
        <c:crossBetween val="between"/>
        <c:majorUnit val="20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495037928308591"/>
          <c:y val="0.11688432046123888"/>
          <c:w val="0.88129522511981184"/>
          <c:h val="0.67210874089878914"/>
        </c:manualLayout>
      </c:layout>
      <c:barChart>
        <c:barDir val="col"/>
        <c:grouping val="clustered"/>
        <c:varyColors val="0"/>
        <c:ser>
          <c:idx val="0"/>
          <c:order val="0"/>
          <c:tx>
            <c:strRef>
              <c:f>Sheet1!$B$1</c:f>
              <c:strCache>
                <c:ptCount val="1"/>
                <c:pt idx="0">
                  <c:v>Column1</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FY-21</c:v>
                </c:pt>
                <c:pt idx="1">
                  <c:v>FY-22</c:v>
                </c:pt>
                <c:pt idx="2">
                  <c:v>FY-23</c:v>
                </c:pt>
                <c:pt idx="3">
                  <c:v>FY-24</c:v>
                </c:pt>
                <c:pt idx="4">
                  <c:v>FY-25</c:v>
                </c:pt>
                <c:pt idx="5">
                  <c:v>FY-26</c:v>
                </c:pt>
              </c:strCache>
            </c:strRef>
          </c:cat>
          <c:val>
            <c:numRef>
              <c:f>Sheet1!$B$2:$B$7</c:f>
              <c:numCache>
                <c:formatCode>0.0</c:formatCode>
                <c:ptCount val="6"/>
                <c:pt idx="0">
                  <c:v>1.7</c:v>
                </c:pt>
                <c:pt idx="1">
                  <c:v>1.85</c:v>
                </c:pt>
                <c:pt idx="2">
                  <c:v>2.02</c:v>
                </c:pt>
                <c:pt idx="3">
                  <c:v>2.2000000000000002</c:v>
                </c:pt>
                <c:pt idx="4">
                  <c:v>2.39</c:v>
                </c:pt>
                <c:pt idx="5">
                  <c:v>2.6</c:v>
                </c:pt>
              </c:numCache>
            </c:numRef>
          </c:val>
          <c:extLst>
            <c:ext xmlns:c16="http://schemas.microsoft.com/office/drawing/2014/chart" uri="{C3380CC4-5D6E-409C-BE32-E72D297353CC}">
              <c16:uniqueId val="{00000000-5F29-42CC-9CF3-A20F15A6F508}"/>
            </c:ext>
          </c:extLst>
        </c:ser>
        <c:dLbls>
          <c:showLegendKey val="0"/>
          <c:showVal val="0"/>
          <c:showCatName val="0"/>
          <c:showSerName val="0"/>
          <c:showPercent val="0"/>
          <c:showBubbleSize val="0"/>
        </c:dLbls>
        <c:gapWidth val="7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9639696"/>
        <c:crosses val="autoZero"/>
        <c:auto val="1"/>
        <c:lblAlgn val="ctr"/>
        <c:lblOffset val="100"/>
        <c:noMultiLvlLbl val="0"/>
      </c:catAx>
      <c:valAx>
        <c:axId val="879639696"/>
        <c:scaling>
          <c:orientation val="minMax"/>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52089152"/>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3219307942960062"/>
          <c:y val="3.6682429531258352E-2"/>
          <c:w val="0.83257123875491179"/>
          <c:h val="0.71982528453915318"/>
        </c:manualLayout>
      </c:layout>
      <c:lineChart>
        <c:grouping val="standard"/>
        <c:varyColors val="0"/>
        <c:ser>
          <c:idx val="0"/>
          <c:order val="0"/>
          <c:tx>
            <c:strRef>
              <c:f>Sheet1!$B$1</c:f>
              <c:strCache>
                <c:ptCount val="1"/>
                <c:pt idx="0">
                  <c:v>Domestic Passenger</c:v>
                </c:pt>
              </c:strCache>
            </c:strRef>
          </c:tx>
          <c:spPr>
            <a:ln w="28575" cap="rnd">
              <a:solidFill>
                <a:schemeClr val="accent1">
                  <a:shade val="76000"/>
                </a:schemeClr>
              </a:solidFill>
              <a:round/>
            </a:ln>
            <a:effectLst/>
          </c:spPr>
          <c:marker>
            <c:symbol val="none"/>
          </c:marker>
          <c:dLbls>
            <c:dLbl>
              <c:idx val="4"/>
              <c:layout>
                <c:manualLayout>
                  <c:x val="-5.6463190572311785E-2"/>
                  <c:y val="-5.90855242398203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A85-4CFA-A83F-4E322D864B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FY-21</c:v>
                </c:pt>
                <c:pt idx="1">
                  <c:v>FY-22</c:v>
                </c:pt>
                <c:pt idx="2">
                  <c:v>FY-23</c:v>
                </c:pt>
                <c:pt idx="3">
                  <c:v>FY-24</c:v>
                </c:pt>
                <c:pt idx="4">
                  <c:v>FY-25</c:v>
                </c:pt>
                <c:pt idx="5">
                  <c:v>FY-26</c:v>
                </c:pt>
              </c:strCache>
            </c:strRef>
          </c:cat>
          <c:val>
            <c:numRef>
              <c:f>Sheet1!$B$2:$B$7</c:f>
              <c:numCache>
                <c:formatCode>0</c:formatCode>
                <c:ptCount val="6"/>
                <c:pt idx="0">
                  <c:v>53.3</c:v>
                </c:pt>
                <c:pt idx="1">
                  <c:v>84.2</c:v>
                </c:pt>
                <c:pt idx="2" formatCode="General">
                  <c:v>136</c:v>
                </c:pt>
                <c:pt idx="3" formatCode="0.00">
                  <c:v>147.53280000000001</c:v>
                </c:pt>
                <c:pt idx="4" formatCode="0.00">
                  <c:v>161.92994534830802</c:v>
                </c:pt>
                <c:pt idx="5" formatCode="0.00">
                  <c:v>180.11467821092302</c:v>
                </c:pt>
              </c:numCache>
            </c:numRef>
          </c:val>
          <c:smooth val="0"/>
          <c:extLst>
            <c:ext xmlns:c16="http://schemas.microsoft.com/office/drawing/2014/chart" uri="{C3380CC4-5D6E-409C-BE32-E72D297353CC}">
              <c16:uniqueId val="{00000001-FB93-4899-AC10-DAB53B8726F9}"/>
            </c:ext>
          </c:extLst>
        </c:ser>
        <c:ser>
          <c:idx val="1"/>
          <c:order val="1"/>
          <c:tx>
            <c:strRef>
              <c:f>Sheet1!$C$1</c:f>
              <c:strCache>
                <c:ptCount val="1"/>
                <c:pt idx="0">
                  <c:v>International Passenger</c:v>
                </c:pt>
              </c:strCache>
            </c:strRef>
          </c:tx>
          <c:spPr>
            <a:ln w="28575" cap="rnd">
              <a:solidFill>
                <a:schemeClr val="accent1">
                  <a:tint val="77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FY-21</c:v>
                </c:pt>
                <c:pt idx="1">
                  <c:v>FY-22</c:v>
                </c:pt>
                <c:pt idx="2">
                  <c:v>FY-23</c:v>
                </c:pt>
                <c:pt idx="3">
                  <c:v>FY-24</c:v>
                </c:pt>
                <c:pt idx="4">
                  <c:v>FY-25</c:v>
                </c:pt>
                <c:pt idx="5">
                  <c:v>FY-26</c:v>
                </c:pt>
              </c:strCache>
            </c:strRef>
          </c:cat>
          <c:val>
            <c:numRef>
              <c:f>Sheet1!$C$2:$C$7</c:f>
              <c:numCache>
                <c:formatCode>0.0</c:formatCode>
                <c:ptCount val="6"/>
                <c:pt idx="0">
                  <c:v>8.8000000000000007</c:v>
                </c:pt>
                <c:pt idx="1">
                  <c:v>21.2</c:v>
                </c:pt>
                <c:pt idx="2" formatCode="General">
                  <c:v>54.6</c:v>
                </c:pt>
                <c:pt idx="3" formatCode="0.00">
                  <c:v>59.230080000000001</c:v>
                </c:pt>
                <c:pt idx="4" formatCode="0.00">
                  <c:v>65.010110411894246</c:v>
                </c:pt>
                <c:pt idx="5" formatCode="0.00">
                  <c:v>72.310745811149971</c:v>
                </c:pt>
              </c:numCache>
            </c:numRef>
          </c:val>
          <c:smooth val="0"/>
          <c:extLst>
            <c:ext xmlns:c16="http://schemas.microsoft.com/office/drawing/2014/chart" uri="{C3380CC4-5D6E-409C-BE32-E72D297353CC}">
              <c16:uniqueId val="{00000002-FB93-4899-AC10-DAB53B8726F9}"/>
            </c:ext>
          </c:extLst>
        </c:ser>
        <c:dLbls>
          <c:showLegendKey val="0"/>
          <c:showVal val="0"/>
          <c:showCatName val="0"/>
          <c:showSerName val="0"/>
          <c:showPercent val="0"/>
          <c:showBubbleSize val="0"/>
        </c:dLbls>
        <c:smooth val="0"/>
        <c:axId val="952089152"/>
        <c:axId val="879639696"/>
      </c:line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9639696"/>
        <c:crosses val="autoZero"/>
        <c:auto val="1"/>
        <c:lblAlgn val="ctr"/>
        <c:lblOffset val="100"/>
        <c:noMultiLvlLbl val="0"/>
      </c:catAx>
      <c:valAx>
        <c:axId val="879639696"/>
        <c:scaling>
          <c:orientation val="minMax"/>
          <c:max val="2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sz="900" dirty="0">
                    <a:latin typeface="Arial" panose="020B0604020202020204" pitchFamily="34" charset="0"/>
                    <a:cs typeface="Arial" panose="020B0604020202020204" pitchFamily="34" charset="0"/>
                  </a:rPr>
                  <a:t>Passenger</a:t>
                </a:r>
                <a:r>
                  <a:rPr lang="en-IN" sz="900" baseline="0" dirty="0">
                    <a:latin typeface="Arial" panose="020B0604020202020204" pitchFamily="34" charset="0"/>
                    <a:cs typeface="Arial" panose="020B0604020202020204" pitchFamily="34" charset="0"/>
                  </a:rPr>
                  <a:t> in Millions</a:t>
                </a:r>
                <a:endParaRPr lang="en-IN" sz="900" dirty="0">
                  <a:latin typeface="Arial" panose="020B0604020202020204" pitchFamily="34" charset="0"/>
                  <a:cs typeface="Arial" panose="020B0604020202020204" pitchFamily="34" charset="0"/>
                </a:endParaRPr>
              </a:p>
            </c:rich>
          </c:tx>
          <c:layout>
            <c:manualLayout>
              <c:xMode val="edge"/>
              <c:yMode val="edge"/>
              <c:x val="6.7499480890669478E-3"/>
              <c:y val="0.14978350755691394"/>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52089152"/>
        <c:crosses val="autoZero"/>
        <c:crossBetween val="between"/>
        <c:majorUnit val="40"/>
      </c:valAx>
      <c:spPr>
        <a:noFill/>
        <a:ln>
          <a:noFill/>
        </a:ln>
        <a:effectLst/>
      </c:spPr>
    </c:plotArea>
    <c:legend>
      <c:legendPos val="b"/>
      <c:layout>
        <c:manualLayout>
          <c:xMode val="edge"/>
          <c:yMode val="edge"/>
          <c:x val="5.0000113500764616E-2"/>
          <c:y val="0.90171421870931512"/>
          <c:w val="0.89999977299847078"/>
          <c:h val="9.09858525081003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9982243089745225"/>
          <c:y val="0"/>
          <c:w val="0.43095849830945215"/>
          <c:h val="0.71845473179023145"/>
        </c:manualLayout>
      </c:layout>
      <c:pieChart>
        <c:varyColors val="1"/>
        <c:ser>
          <c:idx val="0"/>
          <c:order val="0"/>
          <c:tx>
            <c:strRef>
              <c:f>Sheet1!$B$1</c:f>
              <c:strCache>
                <c:ptCount val="1"/>
                <c:pt idx="0">
                  <c:v>Share</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73ED-4059-9A63-0E9AFD0E0892}"/>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73ED-4059-9A63-0E9AFD0E0892}"/>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73ED-4059-9A63-0E9AFD0E0892}"/>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73ED-4059-9A63-0E9AFD0E0892}"/>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73ED-4059-9A63-0E9AFD0E0892}"/>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73ED-4059-9A63-0E9AFD0E0892}"/>
              </c:ext>
            </c:extLst>
          </c:dPt>
          <c:dLbls>
            <c:dLbl>
              <c:idx val="0"/>
              <c:layout>
                <c:manualLayout>
                  <c:x val="2.844331979252903E-2"/>
                  <c:y val="-9.715679229868200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ED-4059-9A63-0E9AFD0E0892}"/>
                </c:ext>
              </c:extLst>
            </c:dLbl>
            <c:dLbl>
              <c:idx val="1"/>
              <c:layout>
                <c:manualLayout>
                  <c:x val="-2.1331586201874007E-2"/>
                  <c:y val="3.04415579117966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ED-4059-9A63-0E9AFD0E0892}"/>
                </c:ext>
              </c:extLst>
            </c:dLbl>
            <c:dLbl>
              <c:idx val="2"/>
              <c:layout>
                <c:manualLayout>
                  <c:x val="-3.1082893069771377E-2"/>
                  <c:y val="7.522883530800249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ED-4059-9A63-0E9AFD0E0892}"/>
                </c:ext>
              </c:extLst>
            </c:dLbl>
            <c:dLbl>
              <c:idx val="3"/>
              <c:layout>
                <c:manualLayout>
                  <c:x val="-8.201780831747385E-2"/>
                  <c:y val="8.215478786181508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ED-4059-9A63-0E9AFD0E0892}"/>
                </c:ext>
              </c:extLst>
            </c:dLbl>
            <c:dLbl>
              <c:idx val="4"/>
              <c:layout>
                <c:manualLayout>
                  <c:x val="-0.1028240769994463"/>
                  <c:y val="9.884445866922712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3ED-4059-9A63-0E9AFD0E0892}"/>
                </c:ext>
              </c:extLst>
            </c:dLbl>
            <c:dLbl>
              <c:idx val="5"/>
              <c:layout>
                <c:manualLayout>
                  <c:x val="-9.44915558287754E-2"/>
                  <c:y val="2.4906443944223687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3ED-4059-9A63-0E9AFD0E089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Indigo</c:v>
                </c:pt>
                <c:pt idx="1">
                  <c:v>Vistara</c:v>
                </c:pt>
                <c:pt idx="2">
                  <c:v>Air India</c:v>
                </c:pt>
                <c:pt idx="3">
                  <c:v>Go Air</c:v>
                </c:pt>
                <c:pt idx="4">
                  <c:v>Spicejet</c:v>
                </c:pt>
                <c:pt idx="5">
                  <c:v>Others</c:v>
                </c:pt>
              </c:strCache>
            </c:strRef>
          </c:cat>
          <c:val>
            <c:numRef>
              <c:f>Sheet1!$B$2:$B$7</c:f>
              <c:numCache>
                <c:formatCode>0.00%</c:formatCode>
                <c:ptCount val="6"/>
                <c:pt idx="0">
                  <c:v>0.56399999999999995</c:v>
                </c:pt>
                <c:pt idx="1">
                  <c:v>9.1999999999999998E-2</c:v>
                </c:pt>
                <c:pt idx="2">
                  <c:v>8.5999999999999993E-2</c:v>
                </c:pt>
                <c:pt idx="3">
                  <c:v>8.4000000000000005E-2</c:v>
                </c:pt>
                <c:pt idx="4">
                  <c:v>7.9000000000000001E-2</c:v>
                </c:pt>
                <c:pt idx="5">
                  <c:v>9.5000000000000195E-2</c:v>
                </c:pt>
              </c:numCache>
            </c:numRef>
          </c:val>
          <c:extLst>
            <c:ext xmlns:c16="http://schemas.microsoft.com/office/drawing/2014/chart" uri="{C3380CC4-5D6E-409C-BE32-E72D297353CC}">
              <c16:uniqueId val="{0000000C-73ED-4059-9A63-0E9AFD0E089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3.299807972617088E-2"/>
          <c:y val="0.87007347597077278"/>
          <c:w val="0.89999983935244043"/>
          <c:h val="9.007621371846932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9982243089745225"/>
          <c:y val="0"/>
          <c:w val="0.43095849830945215"/>
          <c:h val="0.71845473179023145"/>
        </c:manualLayout>
      </c:layout>
      <c:pieChart>
        <c:varyColors val="1"/>
        <c:ser>
          <c:idx val="0"/>
          <c:order val="0"/>
          <c:tx>
            <c:strRef>
              <c:f>Sheet1!$B$1</c:f>
              <c:strCache>
                <c:ptCount val="1"/>
                <c:pt idx="0">
                  <c:v>Share</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9DBB-4161-9670-662E98D565BA}"/>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9DBB-4161-9670-662E98D565BA}"/>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9DBB-4161-9670-662E98D565BA}"/>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9DBB-4161-9670-662E98D565BA}"/>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9DBB-4161-9670-662E98D565BA}"/>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9DBB-4161-9670-662E98D565BA}"/>
              </c:ext>
            </c:extLst>
          </c:dPt>
          <c:dLbls>
            <c:dLbl>
              <c:idx val="0"/>
              <c:layout>
                <c:manualLayout>
                  <c:x val="2.844331979252903E-2"/>
                  <c:y val="-9.715679229868200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DBB-4161-9670-662E98D565BA}"/>
                </c:ext>
              </c:extLst>
            </c:dLbl>
            <c:dLbl>
              <c:idx val="1"/>
              <c:layout>
                <c:manualLayout>
                  <c:x val="-2.1331586201874007E-2"/>
                  <c:y val="3.04415579117966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DBB-4161-9670-662E98D565BA}"/>
                </c:ext>
              </c:extLst>
            </c:dLbl>
            <c:dLbl>
              <c:idx val="2"/>
              <c:layout>
                <c:manualLayout>
                  <c:x val="-2.1729155330901216E-2"/>
                  <c:y val="7.522883530800249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5530946141620008"/>
                      <c:h val="0.12083108596287391"/>
                    </c:manualLayout>
                  </c15:layout>
                </c:ext>
                <c:ext xmlns:c16="http://schemas.microsoft.com/office/drawing/2014/chart" uri="{C3380CC4-5D6E-409C-BE32-E72D297353CC}">
                  <c16:uniqueId val="{00000005-9DBB-4161-9670-662E98D565BA}"/>
                </c:ext>
              </c:extLst>
            </c:dLbl>
            <c:dLbl>
              <c:idx val="3"/>
              <c:layout>
                <c:manualLayout>
                  <c:x val="-8.201780831747385E-2"/>
                  <c:y val="8.215478786181508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DBB-4161-9670-662E98D565BA}"/>
                </c:ext>
              </c:extLst>
            </c:dLbl>
            <c:dLbl>
              <c:idx val="4"/>
              <c:layout>
                <c:manualLayout>
                  <c:x val="-0.1028240769994463"/>
                  <c:y val="9.884445866922712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DBB-4161-9670-662E98D565BA}"/>
                </c:ext>
              </c:extLst>
            </c:dLbl>
            <c:dLbl>
              <c:idx val="5"/>
              <c:layout>
                <c:manualLayout>
                  <c:x val="-9.44915558287754E-2"/>
                  <c:y val="2.4906443944223687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DBB-4161-9670-662E98D565B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Indigo</c:v>
                </c:pt>
                <c:pt idx="1">
                  <c:v>Air India</c:v>
                </c:pt>
                <c:pt idx="2">
                  <c:v>Vistara</c:v>
                </c:pt>
                <c:pt idx="3">
                  <c:v>Spicejet</c:v>
                </c:pt>
                <c:pt idx="4">
                  <c:v>Air Asia</c:v>
                </c:pt>
                <c:pt idx="5">
                  <c:v>Others</c:v>
                </c:pt>
              </c:strCache>
            </c:strRef>
          </c:cat>
          <c:val>
            <c:numRef>
              <c:f>Sheet1!$B$2:$B$7</c:f>
              <c:numCache>
                <c:formatCode>0.00%</c:formatCode>
                <c:ptCount val="6"/>
                <c:pt idx="0">
                  <c:v>0.46735905044510384</c:v>
                </c:pt>
                <c:pt idx="1">
                  <c:v>0.1913946587537092</c:v>
                </c:pt>
                <c:pt idx="2">
                  <c:v>8.9020771513353122E-2</c:v>
                </c:pt>
                <c:pt idx="3">
                  <c:v>8.1602373887240356E-2</c:v>
                </c:pt>
                <c:pt idx="4">
                  <c:v>4.1543026706231452E-2</c:v>
                </c:pt>
                <c:pt idx="5">
                  <c:v>0.12908011869436209</c:v>
                </c:pt>
              </c:numCache>
            </c:numRef>
          </c:val>
          <c:extLst>
            <c:ext xmlns:c16="http://schemas.microsoft.com/office/drawing/2014/chart" uri="{C3380CC4-5D6E-409C-BE32-E72D297353CC}">
              <c16:uniqueId val="{0000000C-9DBB-4161-9670-662E98D565B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8646212178124627E-2"/>
          <c:y val="0.88620962614866905"/>
          <c:w val="0.92380245276694006"/>
          <c:h val="9.00762137184693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9982243089745225"/>
          <c:y val="0"/>
          <c:w val="0.43095849830945215"/>
          <c:h val="0.71845473179023145"/>
        </c:manualLayout>
      </c:layout>
      <c:pieChart>
        <c:varyColors val="1"/>
        <c:ser>
          <c:idx val="0"/>
          <c:order val="0"/>
          <c:tx>
            <c:strRef>
              <c:f>Sheet1!$B$1</c:f>
              <c:strCache>
                <c:ptCount val="1"/>
                <c:pt idx="0">
                  <c:v>Share</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0218-4939-BA1C-9AFA7322D2E9}"/>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0218-4939-BA1C-9AFA7322D2E9}"/>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0218-4939-BA1C-9AFA7322D2E9}"/>
              </c:ext>
            </c:extLst>
          </c:dPt>
          <c:dPt>
            <c:idx val="3"/>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7-0218-4939-BA1C-9AFA7322D2E9}"/>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0218-4939-BA1C-9AFA7322D2E9}"/>
              </c:ext>
            </c:extLst>
          </c:dPt>
          <c:dPt>
            <c:idx val="5"/>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B-0218-4939-BA1C-9AFA7322D2E9}"/>
              </c:ext>
            </c:extLst>
          </c:dPt>
          <c:dLbls>
            <c:dLbl>
              <c:idx val="0"/>
              <c:layout>
                <c:manualLayout>
                  <c:x val="2.844331979252903E-2"/>
                  <c:y val="-9.715679229868200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218-4939-BA1C-9AFA7322D2E9}"/>
                </c:ext>
              </c:extLst>
            </c:dLbl>
            <c:dLbl>
              <c:idx val="1"/>
              <c:layout>
                <c:manualLayout>
                  <c:x val="-2.1331586201874007E-2"/>
                  <c:y val="3.04415579117966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218-4939-BA1C-9AFA7322D2E9}"/>
                </c:ext>
              </c:extLst>
            </c:dLbl>
            <c:dLbl>
              <c:idx val="2"/>
              <c:layout>
                <c:manualLayout>
                  <c:x val="-3.1082893069771377E-2"/>
                  <c:y val="7.522883530800249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218-4939-BA1C-9AFA7322D2E9}"/>
                </c:ext>
              </c:extLst>
            </c:dLbl>
            <c:dLbl>
              <c:idx val="3"/>
              <c:layout>
                <c:manualLayout>
                  <c:x val="-8.201780831747385E-2"/>
                  <c:y val="8.215478786181508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218-4939-BA1C-9AFA7322D2E9}"/>
                </c:ext>
              </c:extLst>
            </c:dLbl>
            <c:dLbl>
              <c:idx val="4"/>
              <c:layout>
                <c:manualLayout>
                  <c:x val="-0.1028240769994463"/>
                  <c:y val="9.884445866922712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218-4939-BA1C-9AFA7322D2E9}"/>
                </c:ext>
              </c:extLst>
            </c:dLbl>
            <c:dLbl>
              <c:idx val="5"/>
              <c:layout>
                <c:manualLayout>
                  <c:x val="-9.44915558287754E-2"/>
                  <c:y val="2.4906443944223687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218-4939-BA1C-9AFA7322D2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Indigo</c:v>
                </c:pt>
                <c:pt idx="1">
                  <c:v>Vistara</c:v>
                </c:pt>
                <c:pt idx="2">
                  <c:v>Air India</c:v>
                </c:pt>
                <c:pt idx="3">
                  <c:v>Go Air</c:v>
                </c:pt>
                <c:pt idx="4">
                  <c:v>Spicejet</c:v>
                </c:pt>
                <c:pt idx="5">
                  <c:v>Others</c:v>
                </c:pt>
              </c:strCache>
            </c:strRef>
          </c:cat>
          <c:val>
            <c:numRef>
              <c:f>Sheet1!$B$2:$B$7</c:f>
              <c:numCache>
                <c:formatCode>0.00%</c:formatCode>
                <c:ptCount val="6"/>
                <c:pt idx="0">
                  <c:v>0.54700000000000004</c:v>
                </c:pt>
                <c:pt idx="1">
                  <c:v>0.1043</c:v>
                </c:pt>
                <c:pt idx="2">
                  <c:v>9.3600000000000003E-2</c:v>
                </c:pt>
                <c:pt idx="3">
                  <c:v>8.4000000000000005E-2</c:v>
                </c:pt>
                <c:pt idx="4">
                  <c:v>8.4000000000000005E-2</c:v>
                </c:pt>
                <c:pt idx="5">
                  <c:v>8.7099999999999997E-2</c:v>
                </c:pt>
              </c:numCache>
            </c:numRef>
          </c:val>
          <c:extLst>
            <c:ext xmlns:c16="http://schemas.microsoft.com/office/drawing/2014/chart" uri="{C3380CC4-5D6E-409C-BE32-E72D297353CC}">
              <c16:uniqueId val="{0000000C-0218-4939-BA1C-9AFA7322D2E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3.299807972617088E-2"/>
          <c:y val="0.87007347597077278"/>
          <c:w val="0.89999983935244043"/>
          <c:h val="9.007621371846932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8821133594114425"/>
          <c:y val="0.13874387630725915"/>
          <c:w val="0.32711677368927422"/>
          <c:h val="0.75809560373874951"/>
        </c:manualLayout>
      </c:layout>
      <c:pieChart>
        <c:varyColors val="1"/>
        <c:ser>
          <c:idx val="0"/>
          <c:order val="0"/>
          <c:tx>
            <c:strRef>
              <c:f>Sheet1!$B$1</c:f>
              <c:strCache>
                <c:ptCount val="1"/>
                <c:pt idx="0">
                  <c:v>Share</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1-D4DC-4EB7-9175-763E1822FB34}"/>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3-D4DC-4EB7-9175-763E1822FB34}"/>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5-D4DC-4EB7-9175-763E1822FB34}"/>
              </c:ext>
            </c:extLst>
          </c:dPt>
          <c:dPt>
            <c:idx val="3"/>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7-D4DC-4EB7-9175-763E1822FB34}"/>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9-D4DC-4EB7-9175-763E1822FB34}"/>
              </c:ext>
            </c:extLst>
          </c:dPt>
          <c:dLbls>
            <c:dLbl>
              <c:idx val="0"/>
              <c:layout>
                <c:manualLayout>
                  <c:x val="2.8443406010723364E-2"/>
                  <c:y val="6.155431234266020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4DC-4EB7-9175-763E1822FB34}"/>
                </c:ext>
              </c:extLst>
            </c:dLbl>
            <c:dLbl>
              <c:idx val="1"/>
              <c:layout>
                <c:manualLayout>
                  <c:x val="0.27631314523595085"/>
                  <c:y val="-6.123944827851743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148130953995129"/>
                      <c:h val="0.16753149875352527"/>
                    </c:manualLayout>
                  </c15:layout>
                </c:ext>
                <c:ext xmlns:c16="http://schemas.microsoft.com/office/drawing/2014/chart" uri="{C3380CC4-5D6E-409C-BE32-E72D297353CC}">
                  <c16:uniqueId val="{00000003-D4DC-4EB7-9175-763E1822FB34}"/>
                </c:ext>
              </c:extLst>
            </c:dLbl>
            <c:dLbl>
              <c:idx val="2"/>
              <c:layout>
                <c:manualLayout>
                  <c:x val="-3.1082893069771377E-2"/>
                  <c:y val="7.522883530800249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4DC-4EB7-9175-763E1822FB34}"/>
                </c:ext>
              </c:extLst>
            </c:dLbl>
            <c:dLbl>
              <c:idx val="3"/>
              <c:layout>
                <c:manualLayout>
                  <c:x val="-7.7456240464852735E-2"/>
                  <c:y val="0.1921717536311397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4DC-4EB7-9175-763E1822FB34}"/>
                </c:ext>
              </c:extLst>
            </c:dLbl>
            <c:dLbl>
              <c:idx val="4"/>
              <c:layout>
                <c:manualLayout>
                  <c:x val="-0.1332603557449884"/>
                  <c:y val="3.161187123295771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858087851687453"/>
                      <c:h val="0.16753153991136413"/>
                    </c:manualLayout>
                  </c15:layout>
                </c:ext>
                <c:ext xmlns:c16="http://schemas.microsoft.com/office/drawing/2014/chart" uri="{C3380CC4-5D6E-409C-BE32-E72D297353CC}">
                  <c16:uniqueId val="{00000009-D4DC-4EB7-9175-763E1822FB3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Engine Overhaul</c:v>
                </c:pt>
                <c:pt idx="1">
                  <c:v>Component</c:v>
                </c:pt>
                <c:pt idx="2">
                  <c:v>Line Maintainence</c:v>
                </c:pt>
                <c:pt idx="3">
                  <c:v>Airframe</c:v>
                </c:pt>
                <c:pt idx="4">
                  <c:v>Modifications/Others</c:v>
                </c:pt>
              </c:strCache>
            </c:strRef>
          </c:cat>
          <c:val>
            <c:numRef>
              <c:f>Sheet1!$B$2:$B$6</c:f>
              <c:numCache>
                <c:formatCode>0.00%</c:formatCode>
                <c:ptCount val="5"/>
                <c:pt idx="0">
                  <c:v>0.42</c:v>
                </c:pt>
                <c:pt idx="1">
                  <c:v>0.21</c:v>
                </c:pt>
                <c:pt idx="2">
                  <c:v>0.17</c:v>
                </c:pt>
                <c:pt idx="3">
                  <c:v>0.14000000000000001</c:v>
                </c:pt>
                <c:pt idx="4">
                  <c:v>5.9999999999999942E-2</c:v>
                </c:pt>
              </c:numCache>
            </c:numRef>
          </c:val>
          <c:extLst>
            <c:ext xmlns:c16="http://schemas.microsoft.com/office/drawing/2014/chart" uri="{C3380CC4-5D6E-409C-BE32-E72D297353CC}">
              <c16:uniqueId val="{0000000A-D4DC-4EB7-9175-763E1822FB3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9329459179289321"/>
          <c:y val="0.20755345176764481"/>
          <c:w val="0.2994676330502094"/>
          <c:h val="0.565769643547369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495037928308591"/>
          <c:y val="0.11688432046123888"/>
          <c:w val="0.88129522511981184"/>
          <c:h val="0.67210874089878914"/>
        </c:manualLayout>
      </c:layout>
      <c:barChart>
        <c:barDir val="col"/>
        <c:grouping val="clustered"/>
        <c:varyColors val="0"/>
        <c:ser>
          <c:idx val="0"/>
          <c:order val="0"/>
          <c:tx>
            <c:strRef>
              <c:f>Sheet1!$B$1</c:f>
              <c:strCache>
                <c:ptCount val="1"/>
                <c:pt idx="0">
                  <c:v>Aircraft</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India</c:v>
                </c:pt>
                <c:pt idx="1">
                  <c:v>China</c:v>
                </c:pt>
                <c:pt idx="2">
                  <c:v>Middle East</c:v>
                </c:pt>
                <c:pt idx="3">
                  <c:v>Asia Pacific</c:v>
                </c:pt>
                <c:pt idx="4">
                  <c:v>Africa</c:v>
                </c:pt>
                <c:pt idx="5">
                  <c:v>Western Europ</c:v>
                </c:pt>
                <c:pt idx="6">
                  <c:v>Latin America</c:v>
                </c:pt>
                <c:pt idx="7">
                  <c:v>Eastern Europe</c:v>
                </c:pt>
                <c:pt idx="8">
                  <c:v>North America</c:v>
                </c:pt>
              </c:strCache>
            </c:strRef>
          </c:cat>
          <c:val>
            <c:numRef>
              <c:f>Sheet1!$B$2:$B$10</c:f>
              <c:numCache>
                <c:formatCode>0.0%</c:formatCode>
                <c:ptCount val="9"/>
                <c:pt idx="0">
                  <c:v>9.0999999999999998E-2</c:v>
                </c:pt>
                <c:pt idx="1">
                  <c:v>8.7999999999999995E-2</c:v>
                </c:pt>
                <c:pt idx="2">
                  <c:v>7.5999999999999998E-2</c:v>
                </c:pt>
                <c:pt idx="3">
                  <c:v>7.1999999999999995E-2</c:v>
                </c:pt>
                <c:pt idx="4">
                  <c:v>5.3999999999999999E-2</c:v>
                </c:pt>
                <c:pt idx="5">
                  <c:v>4.5999999999999999E-2</c:v>
                </c:pt>
                <c:pt idx="6">
                  <c:v>4.1000000000000002E-2</c:v>
                </c:pt>
                <c:pt idx="7">
                  <c:v>3.5999999999999997E-2</c:v>
                </c:pt>
                <c:pt idx="8">
                  <c:v>2.5999999999999999E-2</c:v>
                </c:pt>
              </c:numCache>
            </c:numRef>
          </c:val>
          <c:extLst>
            <c:ext xmlns:c16="http://schemas.microsoft.com/office/drawing/2014/chart" uri="{C3380CC4-5D6E-409C-BE32-E72D297353CC}">
              <c16:uniqueId val="{00000000-565B-4FF6-9F8D-4F6B5C1F179E}"/>
            </c:ext>
          </c:extLst>
        </c:ser>
        <c:dLbls>
          <c:showLegendKey val="0"/>
          <c:showVal val="0"/>
          <c:showCatName val="0"/>
          <c:showSerName val="0"/>
          <c:showPercent val="0"/>
          <c:showBubbleSize val="0"/>
        </c:dLbls>
        <c:gapWidth val="105"/>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9639696"/>
        <c:crosses val="autoZero"/>
        <c:auto val="1"/>
        <c:lblAlgn val="ctr"/>
        <c:lblOffset val="100"/>
        <c:noMultiLvlLbl val="0"/>
      </c:catAx>
      <c:valAx>
        <c:axId val="879639696"/>
        <c:scaling>
          <c:orientation val="minMax"/>
          <c:max val="0.1"/>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52089152"/>
        <c:crosses val="autoZero"/>
        <c:crossBetween val="between"/>
        <c:majorUnit val="2.0000000000000004E-2"/>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5A582-BC3B-427D-B219-0DFCD7DC5B29}" type="datetimeFigureOut">
              <a:rPr lang="en-IN" smtClean="0"/>
              <a:t>28-08-2023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B8DC7-8836-4832-A9C8-316825598E93}" type="slidenum">
              <a:rPr lang="en-IN" smtClean="0"/>
              <a:t>‹#›</a:t>
            </a:fld>
            <a:endParaRPr lang="en-IN"/>
          </a:p>
        </p:txBody>
      </p:sp>
    </p:spTree>
    <p:extLst>
      <p:ext uri="{BB962C8B-B14F-4D97-AF65-F5344CB8AC3E}">
        <p14:creationId xmlns:p14="http://schemas.microsoft.com/office/powerpoint/2010/main" val="383519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5B8DC7-8836-4832-A9C8-316825598E93}" type="slidenum">
              <a:rPr lang="en-IN" smtClean="0"/>
              <a:t>5</a:t>
            </a:fld>
            <a:endParaRPr lang="en-IN"/>
          </a:p>
        </p:txBody>
      </p:sp>
    </p:spTree>
    <p:extLst>
      <p:ext uri="{BB962C8B-B14F-4D97-AF65-F5344CB8AC3E}">
        <p14:creationId xmlns:p14="http://schemas.microsoft.com/office/powerpoint/2010/main" val="98752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C2A1B-5FAA-BF0B-8877-15F119B64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69E9A8-0CFA-C19D-DC8B-01430CEA6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678453-024E-3D45-211D-658E76206C17}"/>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F0D68BB9-496D-663A-66DF-0A671187D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00DB40-C2B5-3DBB-CEAD-784907B7D7A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81154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BD95-1DC5-FEEA-48AC-E43A736A74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DDBCB3-DE94-E4AA-6C43-DDF0F8FB27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04F154-BD14-EC65-571F-872601577867}"/>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38E201DF-51ED-673F-952F-DED164410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D9A9F4-AF28-82AD-2505-67F790579B04}"/>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10575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18309-3BB6-1416-223C-7CCD94042E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8AD83D-E29D-8A50-6984-DE4954785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7846D7-ABA4-0890-7BD7-15BA20BB1D8D}"/>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AAA1841D-0258-FE0E-679F-7859F07623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914FC4-2366-5E84-A35A-B629E238B364}"/>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5995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42C3-1CDD-336C-3480-97BF400C59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G"/>
          </a:p>
        </p:txBody>
      </p:sp>
      <p:sp>
        <p:nvSpPr>
          <p:cNvPr id="3" name="Subtitle 2">
            <a:extLst>
              <a:ext uri="{FF2B5EF4-FFF2-40B4-BE49-F238E27FC236}">
                <a16:creationId xmlns:a16="http://schemas.microsoft.com/office/drawing/2014/main" id="{36B77315-DCB2-6110-D95E-B1822FC860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G"/>
          </a:p>
        </p:txBody>
      </p:sp>
      <p:sp>
        <p:nvSpPr>
          <p:cNvPr id="4" name="Date Placeholder 3">
            <a:extLst>
              <a:ext uri="{FF2B5EF4-FFF2-40B4-BE49-F238E27FC236}">
                <a16:creationId xmlns:a16="http://schemas.microsoft.com/office/drawing/2014/main" id="{6CDD0462-412C-C5EC-4E86-B66919AF4E61}"/>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F37961D6-BA15-6F1A-6B85-703E8BABE48C}"/>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00C8CCF5-1490-84FD-76D0-3674F69532EF}"/>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656677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7717B-F773-7CCE-239D-FF3586019186}"/>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05A3CE0F-E9D8-9BD0-601B-F407072F7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176A341E-B2A1-5FB9-E7D6-4EFA62426F6B}"/>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005E8063-2704-76BC-C4AE-AB8DE88782E6}"/>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4FA25FE-A682-26E8-7022-6B634A159A54}"/>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566646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E9DC-75F1-84D7-D1DE-D56AA8A31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G"/>
          </a:p>
        </p:txBody>
      </p:sp>
      <p:sp>
        <p:nvSpPr>
          <p:cNvPr id="3" name="Text Placeholder 2">
            <a:extLst>
              <a:ext uri="{FF2B5EF4-FFF2-40B4-BE49-F238E27FC236}">
                <a16:creationId xmlns:a16="http://schemas.microsoft.com/office/drawing/2014/main" id="{2839A332-395A-E5C3-7EAC-BE1AEDC32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FC11A5-E1AC-A0CA-1290-F0E11112AC01}"/>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DA39C0BD-DD1C-C746-D2E3-6F4664E115AD}"/>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23013705-AB34-0A25-C0F1-5AFA16D8B975}"/>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904073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AA36-F355-2015-920F-5E571CFF26EA}"/>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30CC374D-B15F-B26C-2FBB-1FBD3290C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Content Placeholder 3">
            <a:extLst>
              <a:ext uri="{FF2B5EF4-FFF2-40B4-BE49-F238E27FC236}">
                <a16:creationId xmlns:a16="http://schemas.microsoft.com/office/drawing/2014/main" id="{CBC24A5C-5566-40BD-A8A2-DD704098CE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Date Placeholder 4">
            <a:extLst>
              <a:ext uri="{FF2B5EF4-FFF2-40B4-BE49-F238E27FC236}">
                <a16:creationId xmlns:a16="http://schemas.microsoft.com/office/drawing/2014/main" id="{25901E52-13D8-8108-6D9E-581E757149C6}"/>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6" name="Footer Placeholder 5">
            <a:extLst>
              <a:ext uri="{FF2B5EF4-FFF2-40B4-BE49-F238E27FC236}">
                <a16:creationId xmlns:a16="http://schemas.microsoft.com/office/drawing/2014/main" id="{F427F7A7-E669-BF27-9967-C6BF5D06AE76}"/>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883DBB94-15E6-1D94-A42C-BB111EA8583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443369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FFF4-CBA3-5A18-14A4-B4FA72D976CE}"/>
              </a:ext>
            </a:extLst>
          </p:cNvPr>
          <p:cNvSpPr>
            <a:spLocks noGrp="1"/>
          </p:cNvSpPr>
          <p:nvPr>
            <p:ph type="title"/>
          </p:nvPr>
        </p:nvSpPr>
        <p:spPr>
          <a:xfrm>
            <a:off x="839788" y="365125"/>
            <a:ext cx="10515600" cy="1325563"/>
          </a:xfrm>
        </p:spPr>
        <p:txBody>
          <a:bodyPr/>
          <a:lstStyle/>
          <a:p>
            <a:r>
              <a:rPr lang="en-US"/>
              <a:t>Click to edit Master title style</a:t>
            </a:r>
            <a:endParaRPr lang="en-AG"/>
          </a:p>
        </p:txBody>
      </p:sp>
      <p:sp>
        <p:nvSpPr>
          <p:cNvPr id="3" name="Text Placeholder 2">
            <a:extLst>
              <a:ext uri="{FF2B5EF4-FFF2-40B4-BE49-F238E27FC236}">
                <a16:creationId xmlns:a16="http://schemas.microsoft.com/office/drawing/2014/main" id="{BCEEE272-C5D2-B1FB-51BE-554D4A3EA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F11BCA-8FFC-F3C9-B8C8-A932FABE7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Text Placeholder 4">
            <a:extLst>
              <a:ext uri="{FF2B5EF4-FFF2-40B4-BE49-F238E27FC236}">
                <a16:creationId xmlns:a16="http://schemas.microsoft.com/office/drawing/2014/main" id="{FC23C60F-355A-1382-F59A-34FF8C224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CFBDD-9D03-D1FC-E90F-E3C19EA4B8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7" name="Date Placeholder 6">
            <a:extLst>
              <a:ext uri="{FF2B5EF4-FFF2-40B4-BE49-F238E27FC236}">
                <a16:creationId xmlns:a16="http://schemas.microsoft.com/office/drawing/2014/main" id="{A7AE89D4-568F-91B5-8498-3372B4BC0299}"/>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8" name="Footer Placeholder 7">
            <a:extLst>
              <a:ext uri="{FF2B5EF4-FFF2-40B4-BE49-F238E27FC236}">
                <a16:creationId xmlns:a16="http://schemas.microsoft.com/office/drawing/2014/main" id="{2CBC15F1-3829-8432-BC43-0B5B2F774B2B}"/>
              </a:ext>
            </a:extLst>
          </p:cNvPr>
          <p:cNvSpPr>
            <a:spLocks noGrp="1"/>
          </p:cNvSpPr>
          <p:nvPr>
            <p:ph type="ftr" sz="quarter" idx="11"/>
          </p:nvPr>
        </p:nvSpPr>
        <p:spPr/>
        <p:txBody>
          <a:bodyPr/>
          <a:lstStyle/>
          <a:p>
            <a:endParaRPr lang="en-AG"/>
          </a:p>
        </p:txBody>
      </p:sp>
      <p:sp>
        <p:nvSpPr>
          <p:cNvPr id="9" name="Slide Number Placeholder 8">
            <a:extLst>
              <a:ext uri="{FF2B5EF4-FFF2-40B4-BE49-F238E27FC236}">
                <a16:creationId xmlns:a16="http://schemas.microsoft.com/office/drawing/2014/main" id="{50C78BDF-D58C-DC9A-405B-CC3A3A139EEA}"/>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682435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FE77-8C5A-DEB8-1E58-5455224BAB83}"/>
              </a:ext>
            </a:extLst>
          </p:cNvPr>
          <p:cNvSpPr>
            <a:spLocks noGrp="1"/>
          </p:cNvSpPr>
          <p:nvPr>
            <p:ph type="title"/>
          </p:nvPr>
        </p:nvSpPr>
        <p:spPr/>
        <p:txBody>
          <a:bodyPr/>
          <a:lstStyle/>
          <a:p>
            <a:r>
              <a:rPr lang="en-US"/>
              <a:t>Click to edit Master title style</a:t>
            </a:r>
            <a:endParaRPr lang="en-AG"/>
          </a:p>
        </p:txBody>
      </p:sp>
      <p:sp>
        <p:nvSpPr>
          <p:cNvPr id="3" name="Date Placeholder 2">
            <a:extLst>
              <a:ext uri="{FF2B5EF4-FFF2-40B4-BE49-F238E27FC236}">
                <a16:creationId xmlns:a16="http://schemas.microsoft.com/office/drawing/2014/main" id="{4E9D67D3-3D01-20D4-1139-640C54CDFE61}"/>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4" name="Footer Placeholder 3">
            <a:extLst>
              <a:ext uri="{FF2B5EF4-FFF2-40B4-BE49-F238E27FC236}">
                <a16:creationId xmlns:a16="http://schemas.microsoft.com/office/drawing/2014/main" id="{E8807065-94F9-0AD1-0287-625EFE8D4DEA}"/>
              </a:ext>
            </a:extLst>
          </p:cNvPr>
          <p:cNvSpPr>
            <a:spLocks noGrp="1"/>
          </p:cNvSpPr>
          <p:nvPr>
            <p:ph type="ftr" sz="quarter" idx="11"/>
          </p:nvPr>
        </p:nvSpPr>
        <p:spPr/>
        <p:txBody>
          <a:bodyPr/>
          <a:lstStyle/>
          <a:p>
            <a:endParaRPr lang="en-AG"/>
          </a:p>
        </p:txBody>
      </p:sp>
      <p:sp>
        <p:nvSpPr>
          <p:cNvPr id="5" name="Slide Number Placeholder 4">
            <a:extLst>
              <a:ext uri="{FF2B5EF4-FFF2-40B4-BE49-F238E27FC236}">
                <a16:creationId xmlns:a16="http://schemas.microsoft.com/office/drawing/2014/main" id="{08BC84FF-5878-E70D-B453-7B236207B940}"/>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262452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199D6-672B-FFE7-8495-1DF94B10F742}"/>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3" name="Footer Placeholder 2">
            <a:extLst>
              <a:ext uri="{FF2B5EF4-FFF2-40B4-BE49-F238E27FC236}">
                <a16:creationId xmlns:a16="http://schemas.microsoft.com/office/drawing/2014/main" id="{8E027A86-5019-C403-4FB0-63D38ADFFD9B}"/>
              </a:ext>
            </a:extLst>
          </p:cNvPr>
          <p:cNvSpPr>
            <a:spLocks noGrp="1"/>
          </p:cNvSpPr>
          <p:nvPr>
            <p:ph type="ftr" sz="quarter" idx="11"/>
          </p:nvPr>
        </p:nvSpPr>
        <p:spPr/>
        <p:txBody>
          <a:bodyPr/>
          <a:lstStyle/>
          <a:p>
            <a:endParaRPr lang="en-AG"/>
          </a:p>
        </p:txBody>
      </p:sp>
      <p:sp>
        <p:nvSpPr>
          <p:cNvPr id="4" name="Slide Number Placeholder 3">
            <a:extLst>
              <a:ext uri="{FF2B5EF4-FFF2-40B4-BE49-F238E27FC236}">
                <a16:creationId xmlns:a16="http://schemas.microsoft.com/office/drawing/2014/main" id="{B09929A4-5445-EC9C-F3D0-1D5760B70B5A}"/>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2824061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0B0E-F3E0-C773-0C95-B3EC8C9FA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Content Placeholder 2">
            <a:extLst>
              <a:ext uri="{FF2B5EF4-FFF2-40B4-BE49-F238E27FC236}">
                <a16:creationId xmlns:a16="http://schemas.microsoft.com/office/drawing/2014/main" id="{BE2DE55C-3AD3-E37E-FBFE-41BC5F993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Text Placeholder 3">
            <a:extLst>
              <a:ext uri="{FF2B5EF4-FFF2-40B4-BE49-F238E27FC236}">
                <a16:creationId xmlns:a16="http://schemas.microsoft.com/office/drawing/2014/main" id="{BD4290DB-53B2-F33A-F660-30E2C08E2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6AA144-6E91-2D96-1FBD-D265CAA77DEE}"/>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6" name="Footer Placeholder 5">
            <a:extLst>
              <a:ext uri="{FF2B5EF4-FFF2-40B4-BE49-F238E27FC236}">
                <a16:creationId xmlns:a16="http://schemas.microsoft.com/office/drawing/2014/main" id="{DC4E914C-5C3C-B0D6-B9A9-748DB317E6FD}"/>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F041979A-8AE9-1E51-6342-2F0C266BBD80}"/>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61128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D54F-E916-31EF-CF6B-8964419E2D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610474-41AC-0148-BB62-0CFD56EA1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B87D38-48E5-AF1C-9142-FA318A3ACCC9}"/>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0F326936-A596-FB03-92C0-E874B88B1F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6C9646-95E8-AD85-6AD6-DA9F48C2BAE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618979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C19E-7B70-CEB7-40E4-54C2A60EE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Picture Placeholder 2">
            <a:extLst>
              <a:ext uri="{FF2B5EF4-FFF2-40B4-BE49-F238E27FC236}">
                <a16:creationId xmlns:a16="http://schemas.microsoft.com/office/drawing/2014/main" id="{9651CAF2-FC10-76F7-D15B-EBD5F1D1B5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G"/>
          </a:p>
        </p:txBody>
      </p:sp>
      <p:sp>
        <p:nvSpPr>
          <p:cNvPr id="4" name="Text Placeholder 3">
            <a:extLst>
              <a:ext uri="{FF2B5EF4-FFF2-40B4-BE49-F238E27FC236}">
                <a16:creationId xmlns:a16="http://schemas.microsoft.com/office/drawing/2014/main" id="{B2EEDAC5-3BBA-C7E4-718F-C16961653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0FBC8-1524-EDE3-9402-4C24BADA84DE}"/>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6" name="Footer Placeholder 5">
            <a:extLst>
              <a:ext uri="{FF2B5EF4-FFF2-40B4-BE49-F238E27FC236}">
                <a16:creationId xmlns:a16="http://schemas.microsoft.com/office/drawing/2014/main" id="{80B8C0F1-A252-CA30-4750-1650B4EB8C1C}"/>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86C1A42D-1849-3030-0E5C-724380BE4034}"/>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724280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1693-533E-696B-8AB3-EC962B9970E4}"/>
              </a:ext>
            </a:extLst>
          </p:cNvPr>
          <p:cNvSpPr>
            <a:spLocks noGrp="1"/>
          </p:cNvSpPr>
          <p:nvPr>
            <p:ph type="title"/>
          </p:nvPr>
        </p:nvSpPr>
        <p:spPr/>
        <p:txBody>
          <a:bodyPr/>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B14D993A-6583-942F-4EBA-6366AB588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3984BD63-2256-6711-5869-889F3B912140}"/>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EC605254-7D94-F8EF-CBE0-6C4F5A80930B}"/>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4B565AFF-C167-937A-7B2F-5982AAA8023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319793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14A3B2-D3FF-5838-C4BA-C84450F484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E1F77E64-A883-1CAC-85DC-3C29D09AD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2337AA98-CC3F-B9A1-77C6-BA6A930F28F8}"/>
              </a:ext>
            </a:extLst>
          </p:cNvPr>
          <p:cNvSpPr>
            <a:spLocks noGrp="1"/>
          </p:cNvSpPr>
          <p:nvPr>
            <p:ph type="dt" sz="half" idx="10"/>
          </p:nvPr>
        </p:nvSpPr>
        <p:spPr/>
        <p:txBody>
          <a:body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9AB807A7-2FCF-8F88-307F-4998132957CF}"/>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59F9005C-ED1A-DF9A-862F-C0F163C7F35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324002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E05-3048-6E36-93FC-07F5483A6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ABC06A-AF1C-27A8-E9B5-780BD3BF3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C5D91-C35B-3C1B-BE34-8D958746C88E}"/>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522770AC-CE51-159F-7981-44414E855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D9BAA4-A72E-1747-4FC2-AB063C90A9A8}"/>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03064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D138-EEE7-0702-35C6-46FCCA246B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0936E0-3939-3E27-3156-65CA6E96BC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64AC14-3580-FCD4-8838-6697F3D4C9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2EB987-3DA5-5C11-EAF5-42C0FBE0E290}"/>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6" name="Footer Placeholder 5">
            <a:extLst>
              <a:ext uri="{FF2B5EF4-FFF2-40B4-BE49-F238E27FC236}">
                <a16:creationId xmlns:a16="http://schemas.microsoft.com/office/drawing/2014/main" id="{F0018D83-B733-77C3-C275-BB7EE78CA6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E023C2-7827-92AA-0EA1-42B078D4ABDE}"/>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9323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D4C5-B066-36A1-5C5D-4F56C65333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928175-D071-9488-27D6-A30A05302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94BA2-036E-B916-4280-0ED44ABC63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64C82F-676B-002F-0146-A99ACDDEB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AD7B3-F2C5-CEA1-C0E0-0F544B1F5C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2A0804-A523-4799-5A82-4397E09E6934}"/>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8" name="Footer Placeholder 7">
            <a:extLst>
              <a:ext uri="{FF2B5EF4-FFF2-40B4-BE49-F238E27FC236}">
                <a16:creationId xmlns:a16="http://schemas.microsoft.com/office/drawing/2014/main" id="{5E2F5D7D-8782-45F2-5B8E-6331582FCA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ECAC95-9320-D213-F460-D295009A7E9C}"/>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97944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6CD3-B5EF-A78D-F9FB-0A454E43C8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736C72-2D61-C844-CE65-0FCFC69915CE}"/>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4" name="Footer Placeholder 3">
            <a:extLst>
              <a:ext uri="{FF2B5EF4-FFF2-40B4-BE49-F238E27FC236}">
                <a16:creationId xmlns:a16="http://schemas.microsoft.com/office/drawing/2014/main" id="{5D44AF43-DECE-288F-3728-4EA58468DB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B15FCF-4D14-51A1-150E-40E9C512CF2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94404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2EA009-694B-8F7C-C05D-F06247BA386D}"/>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3" name="Footer Placeholder 2">
            <a:extLst>
              <a:ext uri="{FF2B5EF4-FFF2-40B4-BE49-F238E27FC236}">
                <a16:creationId xmlns:a16="http://schemas.microsoft.com/office/drawing/2014/main" id="{37EA78CA-D6D3-DE0F-B45C-8AAAF07BF3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4326E8-5643-B045-D0D0-2C5A209647FF}"/>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39500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ED47-6B42-E91D-AEFE-524B2F1A3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E49D80-DE7D-C5F0-7D56-90E2BC90A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48060-1AA1-ECCB-4D26-1CC4C2DA3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D68EE-DA0E-9584-1CA8-AE9CBDF5A057}"/>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6" name="Footer Placeholder 5">
            <a:extLst>
              <a:ext uri="{FF2B5EF4-FFF2-40B4-BE49-F238E27FC236}">
                <a16:creationId xmlns:a16="http://schemas.microsoft.com/office/drawing/2014/main" id="{CA803B93-5C14-1907-DF80-9FDAA712FA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65419C-6C6C-ED86-D1AD-CA5057FE81D7}"/>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36925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303F-A62F-CA94-B20E-449FAE063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3916AA-211F-87A9-795E-05ACC2E46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3009E9-3BDC-1C48-826E-FE2945099D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49F9E-90C8-F9DA-BE04-6C3F970B589F}"/>
              </a:ext>
            </a:extLst>
          </p:cNvPr>
          <p:cNvSpPr>
            <a:spLocks noGrp="1"/>
          </p:cNvSpPr>
          <p:nvPr>
            <p:ph type="dt" sz="half" idx="10"/>
          </p:nvPr>
        </p:nvSpPr>
        <p:spPr/>
        <p:txBody>
          <a:bodyPr/>
          <a:lstStyle/>
          <a:p>
            <a:fld id="{89902EF7-BF4E-40EE-B532-DE667F01DE3D}" type="datetimeFigureOut">
              <a:rPr lang="en-IN" smtClean="0"/>
              <a:t>28-08-2023</a:t>
            </a:fld>
            <a:endParaRPr lang="en-IN"/>
          </a:p>
        </p:txBody>
      </p:sp>
      <p:sp>
        <p:nvSpPr>
          <p:cNvPr id="6" name="Footer Placeholder 5">
            <a:extLst>
              <a:ext uri="{FF2B5EF4-FFF2-40B4-BE49-F238E27FC236}">
                <a16:creationId xmlns:a16="http://schemas.microsoft.com/office/drawing/2014/main" id="{884797D4-DFEF-F3D2-9B59-EC0589024F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B84F42-7925-938E-9CA3-1F46FCA445DE}"/>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04661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92675-D3D6-E269-80FF-B1C844A02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60C0F4-342F-EFCE-AB86-EB1B81454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49370C-A67C-8A37-25C1-6F23EDDC6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02EF7-BF4E-40EE-B532-DE667F01DE3D}" type="datetimeFigureOut">
              <a:rPr lang="en-IN" smtClean="0"/>
              <a:t>28-08-2023</a:t>
            </a:fld>
            <a:endParaRPr lang="en-IN"/>
          </a:p>
        </p:txBody>
      </p:sp>
      <p:sp>
        <p:nvSpPr>
          <p:cNvPr id="5" name="Footer Placeholder 4">
            <a:extLst>
              <a:ext uri="{FF2B5EF4-FFF2-40B4-BE49-F238E27FC236}">
                <a16:creationId xmlns:a16="http://schemas.microsoft.com/office/drawing/2014/main" id="{2FB7C08C-9B99-2060-DF4E-DC78004F8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FEFA33-275F-5C7A-6DDD-92928C759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685D7-66EA-45A5-B893-2BBF3942E57E}" type="slidenum">
              <a:rPr lang="en-IN" smtClean="0"/>
              <a:t>‹#›</a:t>
            </a:fld>
            <a:endParaRPr lang="en-IN"/>
          </a:p>
        </p:txBody>
      </p:sp>
    </p:spTree>
    <p:extLst>
      <p:ext uri="{BB962C8B-B14F-4D97-AF65-F5344CB8AC3E}">
        <p14:creationId xmlns:p14="http://schemas.microsoft.com/office/powerpoint/2010/main" val="1751842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5FBD9-0250-788D-80A4-7F51F130A7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G"/>
          </a:p>
        </p:txBody>
      </p:sp>
      <p:sp>
        <p:nvSpPr>
          <p:cNvPr id="3" name="Text Placeholder 2">
            <a:extLst>
              <a:ext uri="{FF2B5EF4-FFF2-40B4-BE49-F238E27FC236}">
                <a16:creationId xmlns:a16="http://schemas.microsoft.com/office/drawing/2014/main" id="{6B6D1B4A-A580-1B14-B05E-BE09080C3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DBAC8716-8C9E-9AA1-0090-F837A721E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F621B-A0C7-4C50-ABBB-EBD917E03B34}" type="datetimeFigureOut">
              <a:rPr lang="en-AG" smtClean="0"/>
              <a:t>08/28/2023</a:t>
            </a:fld>
            <a:endParaRPr lang="en-AG"/>
          </a:p>
        </p:txBody>
      </p:sp>
      <p:sp>
        <p:nvSpPr>
          <p:cNvPr id="5" name="Footer Placeholder 4">
            <a:extLst>
              <a:ext uri="{FF2B5EF4-FFF2-40B4-BE49-F238E27FC236}">
                <a16:creationId xmlns:a16="http://schemas.microsoft.com/office/drawing/2014/main" id="{2E87DF28-F318-C34A-4FE1-9483AE541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G"/>
          </a:p>
        </p:txBody>
      </p:sp>
      <p:sp>
        <p:nvSpPr>
          <p:cNvPr id="6" name="Slide Number Placeholder 5">
            <a:extLst>
              <a:ext uri="{FF2B5EF4-FFF2-40B4-BE49-F238E27FC236}">
                <a16:creationId xmlns:a16="http://schemas.microsoft.com/office/drawing/2014/main" id="{5BB8FE58-9CCE-8B26-CCE1-EFA4562BA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7C029-53FD-4531-86C0-BC54B6189D85}" type="slidenum">
              <a:rPr lang="en-AG" smtClean="0"/>
              <a:t>‹#›</a:t>
            </a:fld>
            <a:endParaRPr lang="en-AG"/>
          </a:p>
        </p:txBody>
      </p:sp>
    </p:spTree>
    <p:extLst>
      <p:ext uri="{BB962C8B-B14F-4D97-AF65-F5344CB8AC3E}">
        <p14:creationId xmlns:p14="http://schemas.microsoft.com/office/powerpoint/2010/main" val="1288896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chart" Target="../charts/chart8.xml"/><Relationship Id="rId4" Type="http://schemas.openxmlformats.org/officeDocument/2006/relationships/image" Target="../media/image19.png"/><Relationship Id="rId9"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85454" y="6630009"/>
            <a:ext cx="1306195" cy="218008"/>
          </a:xfrm>
          <a:prstGeom prst="rect">
            <a:avLst/>
          </a:prstGeom>
        </p:spPr>
        <p:txBody>
          <a:bodyPr vert="horz" wrap="square" lIns="0" tIns="0" rIns="0" bIns="0" rtlCol="0">
            <a:spAutoFit/>
          </a:bodyPr>
          <a:lstStyle/>
          <a:p>
            <a:pPr marL="0" marR="0" lvl="0" indent="0" algn="r" defTabSz="914400" rtl="0" eaLnBrk="1" fontAlgn="auto" latinLnBrk="0" hangingPunct="1">
              <a:lnSpc>
                <a:spcPts val="980"/>
              </a:lnSpc>
              <a:spcBef>
                <a:spcPts val="0"/>
              </a:spcBef>
              <a:spcAft>
                <a:spcPts val="0"/>
              </a:spcAft>
              <a:buClrTx/>
              <a:buSzTx/>
              <a:buFontTx/>
              <a:buNone/>
              <a:tabLst/>
              <a:defRPr/>
            </a:pPr>
            <a:r>
              <a:rPr kumimoji="0" sz="1200" b="1" i="0" u="none" strike="noStrike" kern="1200" cap="none" spc="0" normalizeH="0" baseline="0" noProof="0" dirty="0">
                <a:ln>
                  <a:noFill/>
                </a:ln>
                <a:solidFill>
                  <a:srgbClr val="3A3838"/>
                </a:solidFill>
                <a:effectLst/>
                <a:uLnTx/>
                <a:uFillTx/>
                <a:latin typeface="Calibri"/>
                <a:ea typeface="+mn-ea"/>
                <a:cs typeface="Calibri"/>
              </a:rPr>
              <a:t>1</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ts val="680"/>
              </a:lnSpc>
              <a:spcBef>
                <a:spcPts val="0"/>
              </a:spcBef>
              <a:spcAft>
                <a:spcPts val="0"/>
              </a:spcAft>
              <a:buClrTx/>
              <a:buSzTx/>
              <a:buFontTx/>
              <a:buNone/>
              <a:tabLst/>
              <a:defRPr/>
            </a:pPr>
            <a:r>
              <a:rPr kumimoji="0" sz="700" b="0" i="0" u="none" strike="noStrike" kern="1200" cap="none" spc="-5" normalizeH="0" baseline="0" noProof="0" dirty="0">
                <a:ln>
                  <a:noFill/>
                </a:ln>
                <a:solidFill>
                  <a:srgbClr val="3A3838"/>
                </a:solidFill>
                <a:effectLst/>
                <a:uLnTx/>
                <a:uFillTx/>
                <a:latin typeface="Verdana"/>
                <a:ea typeface="+mn-ea"/>
                <a:cs typeface="Verdana"/>
              </a:rPr>
              <a:t>©</a:t>
            </a:r>
            <a:r>
              <a:rPr kumimoji="0" sz="700" b="0" i="0" u="none" strike="noStrike" kern="1200" cap="none" spc="-25" normalizeH="0" baseline="0" noProof="0" dirty="0">
                <a:ln>
                  <a:noFill/>
                </a:ln>
                <a:solidFill>
                  <a:srgbClr val="3A3838"/>
                </a:solidFill>
                <a:effectLst/>
                <a:uLnTx/>
                <a:uFillTx/>
                <a:latin typeface="Verdana"/>
                <a:ea typeface="+mn-ea"/>
                <a:cs typeface="Verdana"/>
              </a:rPr>
              <a:t> </a:t>
            </a:r>
            <a:r>
              <a:rPr kumimoji="0" sz="700" b="0" i="0" u="none" strike="noStrike" kern="1200" cap="none" spc="-5" normalizeH="0" baseline="0" noProof="0" dirty="0">
                <a:ln>
                  <a:noFill/>
                </a:ln>
                <a:solidFill>
                  <a:srgbClr val="3A3838"/>
                </a:solidFill>
                <a:effectLst/>
                <a:uLnTx/>
                <a:uFillTx/>
                <a:latin typeface="Verdana"/>
                <a:ea typeface="+mn-ea"/>
                <a:cs typeface="Verdana"/>
              </a:rPr>
              <a:t>TechSci</a:t>
            </a:r>
            <a:r>
              <a:rPr kumimoji="0" sz="700" b="0" i="0" u="none" strike="noStrike" kern="1200" cap="none" spc="-40" normalizeH="0" baseline="0" noProof="0" dirty="0">
                <a:ln>
                  <a:noFill/>
                </a:ln>
                <a:solidFill>
                  <a:srgbClr val="3A3838"/>
                </a:solidFill>
                <a:effectLst/>
                <a:uLnTx/>
                <a:uFillTx/>
                <a:latin typeface="Verdana"/>
                <a:ea typeface="+mn-ea"/>
                <a:cs typeface="Verdana"/>
              </a:rPr>
              <a:t> </a:t>
            </a:r>
            <a:r>
              <a:rPr kumimoji="0" sz="700" b="0" i="0" u="none" strike="noStrike" kern="1200" cap="none" spc="-5" normalizeH="0" baseline="0" noProof="0" dirty="0">
                <a:ln>
                  <a:noFill/>
                </a:ln>
                <a:solidFill>
                  <a:srgbClr val="3A3838"/>
                </a:solidFill>
                <a:effectLst/>
                <a:uLnTx/>
                <a:uFillTx/>
                <a:latin typeface="Verdana"/>
                <a:ea typeface="+mn-ea"/>
                <a:cs typeface="Verdana"/>
              </a:rPr>
              <a:t>Research</a:t>
            </a:r>
            <a:endParaRPr kumimoji="0" sz="700" b="0" i="0" u="none" strike="noStrike" kern="1200" cap="none" spc="0" normalizeH="0" baseline="0" noProof="0">
              <a:ln>
                <a:noFill/>
              </a:ln>
              <a:solidFill>
                <a:prstClr val="black"/>
              </a:solidFill>
              <a:effectLst/>
              <a:uLnTx/>
              <a:uFillTx/>
              <a:latin typeface="Verdana"/>
              <a:ea typeface="+mn-ea"/>
              <a:cs typeface="Verdana"/>
            </a:endParaRPr>
          </a:p>
        </p:txBody>
      </p:sp>
      <p:grpSp>
        <p:nvGrpSpPr>
          <p:cNvPr id="3" name="object 3"/>
          <p:cNvGrpSpPr/>
          <p:nvPr/>
        </p:nvGrpSpPr>
        <p:grpSpPr>
          <a:xfrm>
            <a:off x="-1" y="0"/>
            <a:ext cx="12192000" cy="6824926"/>
            <a:chOff x="0" y="16537"/>
            <a:chExt cx="9144000" cy="6824926"/>
          </a:xfrm>
        </p:grpSpPr>
        <p:pic>
          <p:nvPicPr>
            <p:cNvPr id="4" name="object 4"/>
            <p:cNvPicPr/>
            <p:nvPr/>
          </p:nvPicPr>
          <p:blipFill>
            <a:blip r:embed="rId2">
              <a:extLst>
                <a:ext uri="{28A0092B-C50C-407E-A947-70E740481C1C}">
                  <a14:useLocalDpi xmlns:a14="http://schemas.microsoft.com/office/drawing/2010/main" val="0"/>
                </a:ext>
              </a:extLst>
            </a:blip>
            <a:srcRect/>
            <a:stretch/>
          </p:blipFill>
          <p:spPr>
            <a:xfrm>
              <a:off x="225029" y="16537"/>
              <a:ext cx="8667750" cy="6824926"/>
            </a:xfrm>
            <a:prstGeom prst="rect">
              <a:avLst/>
            </a:prstGeom>
          </p:spPr>
        </p:pic>
        <p:sp>
          <p:nvSpPr>
            <p:cNvPr id="5" name="object 5"/>
            <p:cNvSpPr/>
            <p:nvPr/>
          </p:nvSpPr>
          <p:spPr>
            <a:xfrm>
              <a:off x="0" y="5142985"/>
              <a:ext cx="9144000" cy="1219715"/>
            </a:xfrm>
            <a:custGeom>
              <a:avLst/>
              <a:gdLst/>
              <a:ahLst/>
              <a:cxnLst/>
              <a:rect l="l" t="t" r="r" b="b"/>
              <a:pathLst>
                <a:path w="9144000" h="736600">
                  <a:moveTo>
                    <a:pt x="9144000" y="0"/>
                  </a:moveTo>
                  <a:lnTo>
                    <a:pt x="0" y="0"/>
                  </a:lnTo>
                  <a:lnTo>
                    <a:pt x="0" y="736091"/>
                  </a:lnTo>
                  <a:lnTo>
                    <a:pt x="9144000" y="736091"/>
                  </a:lnTo>
                  <a:lnTo>
                    <a:pt x="9144000" y="0"/>
                  </a:lnTo>
                  <a:close/>
                </a:path>
              </a:pathLst>
            </a:custGeom>
            <a:solidFill>
              <a:srgbClr val="FFFFFF">
                <a:alpha val="9293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object 6"/>
          <p:cNvSpPr txBox="1">
            <a:spLocks noGrp="1"/>
          </p:cNvSpPr>
          <p:nvPr>
            <p:ph type="title"/>
          </p:nvPr>
        </p:nvSpPr>
        <p:spPr>
          <a:xfrm>
            <a:off x="1" y="5580690"/>
            <a:ext cx="12075736" cy="449675"/>
          </a:xfrm>
          <a:prstGeom prst="rect">
            <a:avLst/>
          </a:prstGeom>
        </p:spPr>
        <p:txBody>
          <a:bodyPr vert="horz" wrap="square" lIns="0" tIns="50165" rIns="0" bIns="0" rtlCol="0" anchor="ctr">
            <a:spAutoFit/>
          </a:bodyPr>
          <a:lstStyle/>
          <a:p>
            <a:pPr marL="2065655" marR="5080" indent="-2053589" algn="ctr">
              <a:lnSpc>
                <a:spcPts val="2630"/>
              </a:lnSpc>
              <a:spcBef>
                <a:spcPts val="395"/>
              </a:spcBef>
            </a:pPr>
            <a:r>
              <a:rPr lang="en-US" b="1" spc="-120" dirty="0"/>
              <a:t>        </a:t>
            </a:r>
            <a:r>
              <a:rPr lang="en-US" sz="3000" spc="-120" dirty="0">
                <a:latin typeface="Arial" panose="020B0604020202020204" pitchFamily="34" charset="0"/>
                <a:cs typeface="Arial" panose="020B0604020202020204" pitchFamily="34" charset="0"/>
              </a:rPr>
              <a:t>Case Assessment| India Aviation &amp; Aerospace Market</a:t>
            </a:r>
            <a:endParaRPr lang="en-US" sz="3000" spc="-55" dirty="0">
              <a:latin typeface="Arial" panose="020B0604020202020204" pitchFamily="34" charset="0"/>
              <a:cs typeface="Arial" panose="020B0604020202020204" pitchFamily="34" charset="0"/>
            </a:endParaRPr>
          </a:p>
        </p:txBody>
      </p:sp>
      <p:sp>
        <p:nvSpPr>
          <p:cNvPr id="7" name="object 7"/>
          <p:cNvSpPr/>
          <p:nvPr/>
        </p:nvSpPr>
        <p:spPr>
          <a:xfrm>
            <a:off x="0" y="4965700"/>
            <a:ext cx="12192000" cy="1511300"/>
          </a:xfrm>
          <a:custGeom>
            <a:avLst/>
            <a:gdLst/>
            <a:ahLst/>
            <a:cxnLst/>
            <a:rect l="l" t="t" r="r" b="b"/>
            <a:pathLst>
              <a:path w="9144000" h="891539">
                <a:moveTo>
                  <a:pt x="0" y="0"/>
                </a:moveTo>
                <a:lnTo>
                  <a:pt x="9144000" y="0"/>
                </a:lnTo>
              </a:path>
              <a:path w="9144000" h="891539">
                <a:moveTo>
                  <a:pt x="0" y="891539"/>
                </a:moveTo>
                <a:lnTo>
                  <a:pt x="9144000" y="891539"/>
                </a:lnTo>
              </a:path>
            </a:pathLst>
          </a:custGeom>
          <a:ln w="41275">
            <a:solidFill>
              <a:srgbClr val="FFFFFF"/>
            </a:solidFill>
          </a:ln>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A89E5-ABA2-84C7-ED1F-76D8ECCDD98E}"/>
              </a:ext>
            </a:extLst>
          </p:cNvPr>
          <p:cNvSpPr/>
          <p:nvPr/>
        </p:nvSpPr>
        <p:spPr>
          <a:xfrm>
            <a:off x="3520102" y="4828365"/>
            <a:ext cx="8336936" cy="153499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CA04DE0-8008-AB5B-D118-EAD6108B9D15}"/>
              </a:ext>
            </a:extLst>
          </p:cNvPr>
          <p:cNvSpPr/>
          <p:nvPr/>
        </p:nvSpPr>
        <p:spPr>
          <a:xfrm>
            <a:off x="3506600" y="3054747"/>
            <a:ext cx="8373787" cy="154487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E917D31C-FAD0-6E62-69A9-962762180200}"/>
              </a:ext>
            </a:extLst>
          </p:cNvPr>
          <p:cNvGrpSpPr/>
          <p:nvPr/>
        </p:nvGrpSpPr>
        <p:grpSpPr>
          <a:xfrm>
            <a:off x="3527459" y="1179725"/>
            <a:ext cx="8329579" cy="1629720"/>
            <a:chOff x="170329" y="928648"/>
            <a:chExt cx="11861007" cy="1921700"/>
          </a:xfrm>
        </p:grpSpPr>
        <p:sp>
          <p:nvSpPr>
            <p:cNvPr id="49" name="Rectangle 48">
              <a:extLst>
                <a:ext uri="{FF2B5EF4-FFF2-40B4-BE49-F238E27FC236}">
                  <a16:creationId xmlns:a16="http://schemas.microsoft.com/office/drawing/2014/main" id="{1B091B09-B7C2-A11F-2DDF-30F1F38C9522}"/>
                </a:ext>
              </a:extLst>
            </p:cNvPr>
            <p:cNvSpPr/>
            <p:nvPr/>
          </p:nvSpPr>
          <p:spPr>
            <a:xfrm>
              <a:off x="170329" y="928648"/>
              <a:ext cx="11861007" cy="19217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170329" y="1014388"/>
              <a:ext cx="11671885" cy="1822982"/>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 the fiscal year 2023-24, an allocation of Rs. 3,224.67 crore (US$ 440.36 million) has been designated for the Ministry of Civil Aviation in the Union Budget.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solidFill>
                    <a:prstClr val="white"/>
                  </a:solidFill>
                  <a:latin typeface="Arial" panose="020B0604020202020204" pitchFamily="34" charset="0"/>
                  <a:cs typeface="Arial" panose="020B0604020202020204" pitchFamily="34" charset="0"/>
                </a:rPr>
                <a:t>In the 2022-23 budget, the Regional Connectivity Scheme (RCS) UDAN, designed to enhance regional air connectivity, has been granted an allocation of Rs. 601 crore (USD 77.52 million).</a:t>
              </a:r>
            </a:p>
            <a:p>
              <a:pPr marR="0" lvl="0" algn="l" defTabSz="914400" rtl="0" eaLnBrk="1" fontAlgn="auto" latinLnBrk="0" hangingPunct="1">
                <a:lnSpc>
                  <a:spcPct val="15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056BDD26-9FB1-484E-8476-EDC0B9437648}"/>
              </a:ext>
            </a:extLst>
          </p:cNvPr>
          <p:cNvSpPr txBox="1"/>
          <p:nvPr/>
        </p:nvSpPr>
        <p:spPr>
          <a:xfrm>
            <a:off x="311613" y="1533421"/>
            <a:ext cx="2758197" cy="692497"/>
          </a:xfrm>
          <a:prstGeom prst="rect">
            <a:avLst/>
          </a:prstGeom>
          <a:solidFill>
            <a:schemeClr val="accent1">
              <a:lumMod val="50000"/>
            </a:schemeClr>
          </a:solidFill>
        </p:spPr>
        <p:txBody>
          <a:bodyPr wrap="square" rtlCol="0" anchor="ctr">
            <a:spAutoFit/>
          </a:bodyPr>
          <a:lstStyle/>
          <a:p>
            <a:pPr algn="ctr"/>
            <a:r>
              <a:rPr lang="en-US" sz="1300" b="1" dirty="0">
                <a:solidFill>
                  <a:schemeClr val="bg1"/>
                </a:solidFill>
                <a:latin typeface="Arial" panose="020B0604020202020204" pitchFamily="34" charset="0"/>
                <a:cs typeface="Arial" panose="020B0604020202020204" pitchFamily="34" charset="0"/>
              </a:rPr>
              <a:t>Budget Allocations for Civil Aviation Ministry and Regional Connectivity Enhancement</a:t>
            </a:r>
            <a:endParaRPr lang="en-IN" sz="13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CD126A5-E20A-BED6-0B2A-7C63219E5D85}"/>
              </a:ext>
            </a:extLst>
          </p:cNvPr>
          <p:cNvSpPr txBox="1"/>
          <p:nvPr/>
        </p:nvSpPr>
        <p:spPr>
          <a:xfrm>
            <a:off x="323375" y="3366052"/>
            <a:ext cx="2758197" cy="692497"/>
          </a:xfrm>
          <a:prstGeom prst="rect">
            <a:avLst/>
          </a:prstGeom>
          <a:solidFill>
            <a:schemeClr val="accent1">
              <a:lumMod val="50000"/>
            </a:schemeClr>
          </a:solidFill>
        </p:spPr>
        <p:txBody>
          <a:bodyPr wrap="square" rtlCol="0">
            <a:spAutoFit/>
          </a:bodyPr>
          <a:lstStyle/>
          <a:p>
            <a:pPr algn="ctr"/>
            <a:endParaRPr lang="en-US" sz="1300" b="1" dirty="0">
              <a:solidFill>
                <a:schemeClr val="bg1"/>
              </a:solidFill>
              <a:latin typeface="Arial" panose="020B0604020202020204" pitchFamily="34" charset="0"/>
              <a:cs typeface="Arial" panose="020B0604020202020204" pitchFamily="34" charset="0"/>
            </a:endParaRPr>
          </a:p>
          <a:p>
            <a:pPr algn="ctr"/>
            <a:r>
              <a:rPr lang="en-US" sz="1300" b="1" dirty="0">
                <a:solidFill>
                  <a:schemeClr val="bg1"/>
                </a:solidFill>
                <a:latin typeface="Arial" panose="020B0604020202020204" pitchFamily="34" charset="0"/>
                <a:cs typeface="Arial" panose="020B0604020202020204" pitchFamily="34" charset="0"/>
              </a:rPr>
              <a:t>Expanding Capacity and Collaborative Growth</a:t>
            </a:r>
            <a:endParaRPr lang="en-IN" sz="13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1D04E10-08FF-AC22-B1CD-11A79AC083B7}"/>
              </a:ext>
            </a:extLst>
          </p:cNvPr>
          <p:cNvSpPr txBox="1"/>
          <p:nvPr/>
        </p:nvSpPr>
        <p:spPr>
          <a:xfrm>
            <a:off x="311613" y="5138903"/>
            <a:ext cx="2727331" cy="692497"/>
          </a:xfrm>
          <a:prstGeom prst="rect">
            <a:avLst/>
          </a:prstGeom>
          <a:solidFill>
            <a:schemeClr val="accent1">
              <a:lumMod val="50000"/>
            </a:schemeClr>
          </a:solidFill>
        </p:spPr>
        <p:txBody>
          <a:bodyPr wrap="square" rtlCol="0">
            <a:spAutoFit/>
          </a:bodyPr>
          <a:lstStyle/>
          <a:p>
            <a:pPr algn="ctr"/>
            <a:endParaRPr lang="en-US" sz="1300" b="1" dirty="0">
              <a:solidFill>
                <a:schemeClr val="bg1"/>
              </a:solidFill>
              <a:latin typeface="Arial" panose="020B0604020202020204" pitchFamily="34" charset="0"/>
              <a:cs typeface="Arial" panose="020B0604020202020204" pitchFamily="34" charset="0"/>
            </a:endParaRPr>
          </a:p>
          <a:p>
            <a:pPr algn="ctr"/>
            <a:r>
              <a:rPr lang="en-US" sz="1300" b="1" dirty="0">
                <a:solidFill>
                  <a:schemeClr val="bg1"/>
                </a:solidFill>
                <a:latin typeface="Arial" panose="020B0604020202020204" pitchFamily="34" charset="0"/>
                <a:cs typeface="Arial" panose="020B0604020202020204" pitchFamily="34" charset="0"/>
              </a:rPr>
              <a:t> Digi Yatra Initiative at Major Indian Airports</a:t>
            </a:r>
            <a:endParaRPr lang="en-IN" sz="13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FD9D26-7357-C75F-1549-E2150E946A8E}"/>
              </a:ext>
            </a:extLst>
          </p:cNvPr>
          <p:cNvSpPr txBox="1"/>
          <p:nvPr/>
        </p:nvSpPr>
        <p:spPr>
          <a:xfrm>
            <a:off x="3510163" y="3035461"/>
            <a:ext cx="8105792" cy="1583447"/>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NABH (NextGen Airports for Bharat) - </a:t>
            </a:r>
            <a:r>
              <a:rPr lang="en-US" sz="1000" dirty="0" err="1">
                <a:solidFill>
                  <a:schemeClr val="bg1"/>
                </a:solidFill>
                <a:latin typeface="Arial" panose="020B0604020202020204" pitchFamily="34" charset="0"/>
                <a:cs typeface="Arial" panose="020B0604020202020204" pitchFamily="34" charset="0"/>
              </a:rPr>
              <a:t>Nirman</a:t>
            </a:r>
            <a:r>
              <a:rPr lang="en-US" sz="1000" dirty="0">
                <a:solidFill>
                  <a:schemeClr val="bg1"/>
                </a:solidFill>
                <a:latin typeface="Arial" panose="020B0604020202020204" pitchFamily="34" charset="0"/>
                <a:cs typeface="Arial" panose="020B0604020202020204" pitchFamily="34" charset="0"/>
              </a:rPr>
              <a:t> is a governmental effort aimed at increasing airport capacity by over fivefold to accommodate billions of annual journeys within the upcoming 10-15 years.</a:t>
            </a:r>
            <a:endParaRPr lang="en-IN" sz="1000" dirty="0">
              <a:solidFill>
                <a:schemeClr val="bg1"/>
              </a:solidFill>
              <a:latin typeface="Arial" panose="020B0604020202020204" pitchFamily="34" charset="0"/>
              <a:cs typeface="Arial" panose="020B0604020202020204" pitchFamily="34" charset="0"/>
            </a:endParaRPr>
          </a:p>
          <a:p>
            <a:pPr marL="171450" indent="-171450">
              <a:lnSpc>
                <a:spcPct val="200000"/>
              </a:lnSpc>
              <a:buFont typeface="Arial" panose="020B0604020202020204" pitchFamily="34" charset="0"/>
              <a:buChar char="•"/>
            </a:pPr>
            <a:r>
              <a:rPr lang="en-IN" sz="1000" dirty="0">
                <a:solidFill>
                  <a:schemeClr val="bg1"/>
                </a:solidFill>
                <a:latin typeface="Arial" panose="020B0604020202020204" pitchFamily="34" charset="0"/>
                <a:cs typeface="Arial" panose="020B0604020202020204" pitchFamily="34" charset="0"/>
              </a:rPr>
              <a:t>To achieve the PM-Gati Shakti vision effectively, Minister of Civil Aviation Mr. </a:t>
            </a:r>
            <a:r>
              <a:rPr lang="en-IN" sz="1000" dirty="0" err="1">
                <a:solidFill>
                  <a:schemeClr val="bg1"/>
                </a:solidFill>
                <a:latin typeface="Arial" panose="020B0604020202020204" pitchFamily="34" charset="0"/>
                <a:cs typeface="Arial" panose="020B0604020202020204" pitchFamily="34" charset="0"/>
              </a:rPr>
              <a:t>Jyotiraditya</a:t>
            </a:r>
            <a:r>
              <a:rPr lang="en-IN" sz="1000" dirty="0">
                <a:solidFill>
                  <a:schemeClr val="bg1"/>
                </a:solidFill>
                <a:latin typeface="Arial" panose="020B0604020202020204" pitchFamily="34" charset="0"/>
                <a:cs typeface="Arial" panose="020B0604020202020204" pitchFamily="34" charset="0"/>
              </a:rPr>
              <a:t> M. </a:t>
            </a:r>
            <a:r>
              <a:rPr lang="en-IN" sz="1000" dirty="0" err="1">
                <a:solidFill>
                  <a:schemeClr val="bg1"/>
                </a:solidFill>
                <a:latin typeface="Arial" panose="020B0604020202020204" pitchFamily="34" charset="0"/>
                <a:cs typeface="Arial" panose="020B0604020202020204" pitchFamily="34" charset="0"/>
              </a:rPr>
              <a:t>Scindia</a:t>
            </a:r>
            <a:r>
              <a:rPr lang="en-IN" sz="1000" dirty="0">
                <a:solidFill>
                  <a:schemeClr val="bg1"/>
                </a:solidFill>
                <a:latin typeface="Arial" panose="020B0604020202020204" pitchFamily="34" charset="0"/>
                <a:cs typeface="Arial" panose="020B0604020202020204" pitchFamily="34" charset="0"/>
              </a:rPr>
              <a:t> urges collaborative efforts between Central and State Governments for constructing 16 new airports in Madhya Pradesh, Chhattisgarh, Uttar Pradesh, Rajasthan and Maharashtra.</a:t>
            </a:r>
          </a:p>
        </p:txBody>
      </p:sp>
      <p:sp>
        <p:nvSpPr>
          <p:cNvPr id="9" name="TextBox 8">
            <a:extLst>
              <a:ext uri="{FF2B5EF4-FFF2-40B4-BE49-F238E27FC236}">
                <a16:creationId xmlns:a16="http://schemas.microsoft.com/office/drawing/2014/main" id="{69E206A3-7936-EE30-A2BA-6228FCEA77CC}"/>
              </a:ext>
            </a:extLst>
          </p:cNvPr>
          <p:cNvSpPr txBox="1"/>
          <p:nvPr/>
        </p:nvSpPr>
        <p:spPr>
          <a:xfrm>
            <a:off x="3587786" y="4864210"/>
            <a:ext cx="8105792" cy="1275670"/>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Mr. </a:t>
            </a:r>
            <a:r>
              <a:rPr lang="en-US" sz="1000" dirty="0" err="1">
                <a:solidFill>
                  <a:schemeClr val="bg1"/>
                </a:solidFill>
                <a:latin typeface="Arial" panose="020B0604020202020204" pitchFamily="34" charset="0"/>
                <a:cs typeface="Arial" panose="020B0604020202020204" pitchFamily="34" charset="0"/>
              </a:rPr>
              <a:t>Jyotiraditya</a:t>
            </a:r>
            <a:r>
              <a:rPr lang="en-US" sz="1000" dirty="0">
                <a:solidFill>
                  <a:schemeClr val="bg1"/>
                </a:solidFill>
                <a:latin typeface="Arial" panose="020B0604020202020204" pitchFamily="34" charset="0"/>
                <a:cs typeface="Arial" panose="020B0604020202020204" pitchFamily="34" charset="0"/>
              </a:rPr>
              <a:t> </a:t>
            </a:r>
            <a:r>
              <a:rPr lang="en-US" sz="1000" dirty="0" err="1">
                <a:solidFill>
                  <a:schemeClr val="bg1"/>
                </a:solidFill>
                <a:latin typeface="Arial" panose="020B0604020202020204" pitchFamily="34" charset="0"/>
                <a:cs typeface="Arial" panose="020B0604020202020204" pitchFamily="34" charset="0"/>
              </a:rPr>
              <a:t>Scindia</a:t>
            </a:r>
            <a:r>
              <a:rPr lang="en-US" sz="1000" dirty="0">
                <a:solidFill>
                  <a:schemeClr val="bg1"/>
                </a:solidFill>
                <a:latin typeface="Arial" panose="020B0604020202020204" pitchFamily="34" charset="0"/>
                <a:cs typeface="Arial" panose="020B0604020202020204" pitchFamily="34" charset="0"/>
              </a:rPr>
              <a:t>, the Union Minister for Civil Aviation, has introduced the Digi Yatra initiative for three airports in the nation. The phased implementation of Digi Yatra is underway across various airports. The inaugural phase commenced on December 1, 2022 with Mr. </a:t>
            </a:r>
            <a:r>
              <a:rPr lang="en-US" sz="1000" dirty="0" err="1">
                <a:solidFill>
                  <a:schemeClr val="bg1"/>
                </a:solidFill>
                <a:latin typeface="Arial" panose="020B0604020202020204" pitchFamily="34" charset="0"/>
                <a:cs typeface="Arial" panose="020B0604020202020204" pitchFamily="34" charset="0"/>
              </a:rPr>
              <a:t>Jyotiraditya</a:t>
            </a:r>
            <a:r>
              <a:rPr lang="en-US" sz="1000" dirty="0">
                <a:solidFill>
                  <a:schemeClr val="bg1"/>
                </a:solidFill>
                <a:latin typeface="Arial" panose="020B0604020202020204" pitchFamily="34" charset="0"/>
                <a:cs typeface="Arial" panose="020B0604020202020204" pitchFamily="34" charset="0"/>
              </a:rPr>
              <a:t> M. </a:t>
            </a:r>
            <a:r>
              <a:rPr lang="en-US" sz="1000" dirty="0" err="1">
                <a:solidFill>
                  <a:schemeClr val="bg1"/>
                </a:solidFill>
                <a:latin typeface="Arial" panose="020B0604020202020204" pitchFamily="34" charset="0"/>
                <a:cs typeface="Arial" panose="020B0604020202020204" pitchFamily="34" charset="0"/>
              </a:rPr>
              <a:t>Scindia</a:t>
            </a:r>
            <a:r>
              <a:rPr lang="en-US" sz="1000" dirty="0">
                <a:solidFill>
                  <a:schemeClr val="bg1"/>
                </a:solidFill>
                <a:latin typeface="Arial" panose="020B0604020202020204" pitchFamily="34" charset="0"/>
                <a:cs typeface="Arial" panose="020B0604020202020204" pitchFamily="34" charset="0"/>
              </a:rPr>
              <a:t>, the Union Minister of Civil Aviation and Steel, launching it at Delhi, Bengaluru, and Varanasi Airports. The first phase of Digi Yatra is also scheduled for implementation at Kolkata, Pune, Vijayawada, and Hyderabad Airports by March 2023.</a:t>
            </a:r>
            <a:endParaRPr lang="en-IN" sz="10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854F40C-E13C-883C-2FD9-54C119AA4AC9}"/>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Government Initiatives in Aviation Sector</a:t>
            </a:r>
          </a:p>
        </p:txBody>
      </p:sp>
      <p:sp>
        <p:nvSpPr>
          <p:cNvPr id="3" name="TextBox 2">
            <a:extLst>
              <a:ext uri="{FF2B5EF4-FFF2-40B4-BE49-F238E27FC236}">
                <a16:creationId xmlns:a16="http://schemas.microsoft.com/office/drawing/2014/main" id="{332C6F13-4EB1-D569-D163-CED098F95B69}"/>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D1DAE3B-D422-049B-6EE1-D7CCBEE914BF}"/>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809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A89E5-ABA2-84C7-ED1F-76D8ECCDD98E}"/>
              </a:ext>
            </a:extLst>
          </p:cNvPr>
          <p:cNvSpPr/>
          <p:nvPr/>
        </p:nvSpPr>
        <p:spPr>
          <a:xfrm>
            <a:off x="3520102" y="4828365"/>
            <a:ext cx="8336936" cy="153499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CA04DE0-8008-AB5B-D118-EAD6108B9D15}"/>
              </a:ext>
            </a:extLst>
          </p:cNvPr>
          <p:cNvSpPr/>
          <p:nvPr/>
        </p:nvSpPr>
        <p:spPr>
          <a:xfrm>
            <a:off x="3506600" y="3054747"/>
            <a:ext cx="8373787" cy="154487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E917D31C-FAD0-6E62-69A9-962762180200}"/>
              </a:ext>
            </a:extLst>
          </p:cNvPr>
          <p:cNvGrpSpPr/>
          <p:nvPr/>
        </p:nvGrpSpPr>
        <p:grpSpPr>
          <a:xfrm>
            <a:off x="3527460" y="1179725"/>
            <a:ext cx="8359740" cy="1629720"/>
            <a:chOff x="170329" y="928648"/>
            <a:chExt cx="11861007" cy="1921700"/>
          </a:xfrm>
        </p:grpSpPr>
        <p:sp>
          <p:nvSpPr>
            <p:cNvPr id="49" name="Rectangle 48">
              <a:extLst>
                <a:ext uri="{FF2B5EF4-FFF2-40B4-BE49-F238E27FC236}">
                  <a16:creationId xmlns:a16="http://schemas.microsoft.com/office/drawing/2014/main" id="{1B091B09-B7C2-A11F-2DDF-30F1F38C9522}"/>
                </a:ext>
              </a:extLst>
            </p:cNvPr>
            <p:cNvSpPr/>
            <p:nvPr/>
          </p:nvSpPr>
          <p:spPr>
            <a:xfrm>
              <a:off x="170329" y="928648"/>
              <a:ext cx="11861007" cy="19217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170329" y="1014388"/>
              <a:ext cx="11671885" cy="1504219"/>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Ministry of Civil Aviation (MoCA) is positive that individuals aspiring to become commercial pilots will soon have the opportunity to receive training in India itself, without having to go abroad. To make this happen, the government announced in July 2021 that it plans to create eight new flying schools at five different airports Belagavi and Kalaburagi in Karnataka, Jalgaon in Maharashtra, Khajuraho in Madhya Pradesh and </a:t>
              </a:r>
              <a:r>
                <a:rPr kumimoji="0" lang="en-US" sz="1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Lilabari</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Assam.</a:t>
              </a: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056BDD26-9FB1-484E-8476-EDC0B9437648}"/>
              </a:ext>
            </a:extLst>
          </p:cNvPr>
          <p:cNvSpPr txBox="1"/>
          <p:nvPr/>
        </p:nvSpPr>
        <p:spPr>
          <a:xfrm>
            <a:off x="311613" y="1433394"/>
            <a:ext cx="2758197" cy="892552"/>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Government's Plan to Establish New Flying Schools in India for Aspiring Commercial Pilots</a:t>
            </a:r>
            <a:endParaRPr kumimoji="0" lang="en-IN"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4CD126A5-E20A-BED6-0B2A-7C63219E5D85}"/>
              </a:ext>
            </a:extLst>
          </p:cNvPr>
          <p:cNvSpPr txBox="1"/>
          <p:nvPr/>
        </p:nvSpPr>
        <p:spPr>
          <a:xfrm>
            <a:off x="323375" y="3366052"/>
            <a:ext cx="2758197" cy="692497"/>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Vision for Thriving Air Sports in India</a:t>
            </a:r>
            <a:endParaRPr kumimoji="0" lang="en-IN"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D1D04E10-08FF-AC22-B1CD-11A79AC083B7}"/>
              </a:ext>
            </a:extLst>
          </p:cNvPr>
          <p:cNvSpPr txBox="1"/>
          <p:nvPr/>
        </p:nvSpPr>
        <p:spPr>
          <a:xfrm>
            <a:off x="311613" y="5138903"/>
            <a:ext cx="2727331" cy="892552"/>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Expansion Targets and Policy Reforms for Advancing Indian Aviation Infrastructure</a:t>
            </a:r>
            <a:endParaRPr kumimoji="0" lang="en-IN"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0FD9D26-7357-C75F-1549-E2150E946A8E}"/>
              </a:ext>
            </a:extLst>
          </p:cNvPr>
          <p:cNvSpPr txBox="1"/>
          <p:nvPr/>
        </p:nvSpPr>
        <p:spPr>
          <a:xfrm>
            <a:off x="3510163" y="3035461"/>
            <a:ext cx="8105792" cy="1275670"/>
          </a:xfrm>
          <a:prstGeom prst="rect">
            <a:avLst/>
          </a:prstGeom>
          <a:noFill/>
        </p:spPr>
        <p:txBody>
          <a:bodyPr wrap="square" rtlCol="0">
            <a:spAutoFit/>
          </a:bodyPr>
          <a:lstStyle/>
          <a:p>
            <a:pPr marL="171450" marR="0" lvl="0" indent="-1714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June 2022, Shri </a:t>
            </a:r>
            <a:r>
              <a:rPr kumimoji="0" lang="en-US" sz="1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Jyotiraditya</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 </a:t>
            </a:r>
            <a:r>
              <a:rPr kumimoji="0" lang="en-US" sz="1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Scindia</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the Minister of Civil Aviation, introduced the National Air Sport Policy (NASP) 2022. NASP 2022 envisions positioning India as a prominent sports nation by 2030 through the establishment of a secure, cost-effective, accessible, enjoyable, and sustainable air sports environment. Air sports encompass a range of activities involving the sky, such as air racing, aerobatics, aero modeling, hang gliding, paragliding, paramotoring, skydiving and more.</a:t>
            </a:r>
            <a:endParaRPr kumimoji="0" lang="en-IN"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69E206A3-7936-EE30-A2BA-6228FCEA77CC}"/>
              </a:ext>
            </a:extLst>
          </p:cNvPr>
          <p:cNvSpPr txBox="1"/>
          <p:nvPr/>
        </p:nvSpPr>
        <p:spPr>
          <a:xfrm>
            <a:off x="3587786" y="4803572"/>
            <a:ext cx="8105792" cy="1434303"/>
          </a:xfrm>
          <a:prstGeom prst="rect">
            <a:avLst/>
          </a:prstGeom>
          <a:noFill/>
        </p:spPr>
        <p:txBody>
          <a:bodyPr wrap="square" rtlCol="0">
            <a:spAutoFit/>
          </a:bodyPr>
          <a:lstStyle/>
          <a:p>
            <a:pPr marL="171450" marR="0" lvl="0" indent="-1714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Over the upcoming five years, the Airports Authority of India (AAI) intends to allocate Rs. 25,000 crore (US$ 3.58 billion) to enhance airport facilities and </a:t>
            </a:r>
            <a:r>
              <a:rPr kumimoji="0" lang="en-US" sz="9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infrastructure.Mr</a:t>
            </a: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9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Jyotiraditya</a:t>
            </a: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9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Scindia</a:t>
            </a: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the Minister of Civil Aviation, has stated that India's goal is to establish 220 additional airports by 2025. Additionally, there are plans to boost cargo flights for perishable food items to 30%, introducing 133 new flights in the upcoming years.</a:t>
            </a:r>
          </a:p>
          <a:p>
            <a:pPr marL="171450" marR="0" lvl="0" indent="-1714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Under Union Budget 2021-22, the government lowered the custom duty from 2.5% to 0% on components or parts, including engines, for manufacturing of aircrafts by public sector units of the Ministry of </a:t>
            </a:r>
            <a:r>
              <a:rPr kumimoji="0" lang="en-US" sz="9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Defence</a:t>
            </a: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IN"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AD9889A6-81E9-E983-3105-281DA0EE4743}"/>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Government Initiatives in Aviation Sector</a:t>
            </a:r>
          </a:p>
        </p:txBody>
      </p:sp>
      <p:sp>
        <p:nvSpPr>
          <p:cNvPr id="3" name="TextBox 2">
            <a:extLst>
              <a:ext uri="{FF2B5EF4-FFF2-40B4-BE49-F238E27FC236}">
                <a16:creationId xmlns:a16="http://schemas.microsoft.com/office/drawing/2014/main" id="{8AE17DF7-2BFD-270D-DB09-2997EBDB2E97}"/>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30BE777-3266-8B3E-45A6-205050E7D0A7}"/>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0687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B091B09-B7C2-A11F-2DDF-30F1F38C9522}"/>
              </a:ext>
            </a:extLst>
          </p:cNvPr>
          <p:cNvSpPr/>
          <p:nvPr/>
        </p:nvSpPr>
        <p:spPr>
          <a:xfrm>
            <a:off x="309617" y="1204007"/>
            <a:ext cx="11547421" cy="517774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284270" y="1204007"/>
            <a:ext cx="11598114" cy="4353436"/>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Under the guidance of the World Economic Forum (WEF), SpiceJet unveiled an ambitious objective in June 2021 is to transport 100 million domestic passengers using a blend of Sustainable Aviation Fuel (SAF) by 2030.</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By the year 2024, </a:t>
            </a:r>
            <a:r>
              <a:rPr kumimoji="0" lang="en-US" sz="1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JetSetGo</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 private aviation company is aiming to achieve carbon neutrality for its flight operations through the implementation of a carbon management program  announced in September 2021.</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Airports Authority of India (AAI) has introduced a novel initiative called the Sustainable Green Airports Mission (SUGAM) with the objective of enhancing the sustainability and carbon neutrality of its airports. The primary goal of SUGAM is to minimize the environmental effects resulting from airport operations. This is to be achieved by advocating the adoption of renewable energy sources, implementing energy efficient practices  and initiating various sustainability measures .</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Through the Sustainable Green Airports Mission, AAI intends to significantly decrease the carbon footprint of its airports by transitioning to cleaner energy sources such as solar or wind power  and by implementing energy efficient technologies and practices. This involves adopting energy saving lighting systems, optimizing heating, cooling, and ventilation systems and exploring innovative ways to manage waste and reduce water consumption.</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AirAsia India achieved a significant milestone on May 19 when it became the first  airline in the country to conduct a commercial flight using sustainable aviation fuel (SAF) produced domestically. Moreover, this accomplishment occurred shortly after Vistara operated a flight between New Delhi and Mumbai, incorporating a 17 percent blend of sustainable aviation fuel (SAF).</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International Air Transport Association aims to eliminate carbon emissions by 2050 and India plans to do the same by 2070. India is starting with small actions to reach these big goals. IATA includes around 300 airlines, which make up 83 percent of the world's air travel.</a:t>
            </a:r>
          </a:p>
        </p:txBody>
      </p:sp>
      <p:sp>
        <p:nvSpPr>
          <p:cNvPr id="22" name="TextBox 21">
            <a:extLst>
              <a:ext uri="{FF2B5EF4-FFF2-40B4-BE49-F238E27FC236}">
                <a16:creationId xmlns:a16="http://schemas.microsoft.com/office/drawing/2014/main" id="{7B69D8E2-C9AA-F715-5C05-EDF79E15E9C5}"/>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Sustainability Programs</a:t>
            </a:r>
          </a:p>
        </p:txBody>
      </p:sp>
      <p:sp>
        <p:nvSpPr>
          <p:cNvPr id="3" name="TextBox 2">
            <a:extLst>
              <a:ext uri="{FF2B5EF4-FFF2-40B4-BE49-F238E27FC236}">
                <a16:creationId xmlns:a16="http://schemas.microsoft.com/office/drawing/2014/main" id="{0CE48F60-6CB6-10F8-9FF7-A990A002FB96}"/>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FFCF775-1F87-86A1-EFB6-10E3795D68E1}"/>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8779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1568128730"/>
              </p:ext>
            </p:extLst>
          </p:nvPr>
        </p:nvGraphicFramePr>
        <p:xfrm>
          <a:off x="310604" y="646450"/>
          <a:ext cx="11546434" cy="5735304"/>
        </p:xfrm>
        <a:graphic>
          <a:graphicData uri="http://schemas.openxmlformats.org/drawingml/2006/table">
            <a:tbl>
              <a:tblPr firstRow="1" bandRow="1">
                <a:tableStyleId>{5C22544A-7EE6-4342-B048-85BDC9FD1C3A}</a:tableStyleId>
              </a:tblPr>
              <a:tblGrid>
                <a:gridCol w="971441">
                  <a:extLst>
                    <a:ext uri="{9D8B030D-6E8A-4147-A177-3AD203B41FA5}">
                      <a16:colId xmlns:a16="http://schemas.microsoft.com/office/drawing/2014/main" val="3454255607"/>
                    </a:ext>
                  </a:extLst>
                </a:gridCol>
                <a:gridCol w="9766169">
                  <a:extLst>
                    <a:ext uri="{9D8B030D-6E8A-4147-A177-3AD203B41FA5}">
                      <a16:colId xmlns:a16="http://schemas.microsoft.com/office/drawing/2014/main" val="1935764785"/>
                    </a:ext>
                  </a:extLst>
                </a:gridCol>
                <a:gridCol w="808824">
                  <a:extLst>
                    <a:ext uri="{9D8B030D-6E8A-4147-A177-3AD203B41FA5}">
                      <a16:colId xmlns:a16="http://schemas.microsoft.com/office/drawing/2014/main" val="347251769"/>
                    </a:ext>
                  </a:extLst>
                </a:gridCol>
              </a:tblGrid>
              <a:tr h="463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S. No.</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Table of Contents</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prstClr val="white"/>
                          </a:solidFill>
                          <a:effectLst/>
                          <a:uLnTx/>
                          <a:uFillTx/>
                          <a:latin typeface="Arial" panose="020B0604020202020204" pitchFamily="34" charset="0"/>
                          <a:ea typeface="+mn-ea"/>
                          <a:cs typeface="Arial" panose="020B0604020202020204" pitchFamily="34" charset="0"/>
                        </a:rPr>
                        <a:t>Page No.</a:t>
                      </a:r>
                      <a:endPar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endParaRPr>
                    </a:p>
                  </a:txBody>
                  <a:tcPr anchor="ctr">
                    <a:solidFill>
                      <a:schemeClr val="tx2">
                        <a:lumMod val="75000"/>
                      </a:schemeClr>
                    </a:solidFill>
                  </a:tcPr>
                </a:tc>
                <a:extLst>
                  <a:ext uri="{0D108BD9-81ED-4DB2-BD59-A6C34878D82A}">
                    <a16:rowId xmlns:a16="http://schemas.microsoft.com/office/drawing/2014/main" val="3984113030"/>
                  </a:ext>
                </a:extLst>
              </a:tr>
              <a:tr h="358449">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1.</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IN" sz="1300" b="0" i="0" u="none" strike="noStrike" dirty="0">
                          <a:solidFill>
                            <a:srgbClr val="212529"/>
                          </a:solidFill>
                          <a:effectLst/>
                          <a:latin typeface="Arial" panose="020B0604020202020204" pitchFamily="34" charset="0"/>
                          <a:cs typeface="Arial" panose="020B0604020202020204" pitchFamily="34" charset="0"/>
                        </a:rPr>
                        <a:t>Research Methodology</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3</a:t>
                      </a:r>
                    </a:p>
                  </a:txBody>
                  <a:tcPr marL="7620" marR="7620" marT="7620" marB="0" anchor="ctr">
                    <a:solidFill>
                      <a:schemeClr val="bg1"/>
                    </a:solidFill>
                  </a:tcPr>
                </a:tc>
                <a:extLst>
                  <a:ext uri="{0D108BD9-81ED-4DB2-BD59-A6C34878D82A}">
                    <a16:rowId xmlns:a16="http://schemas.microsoft.com/office/drawing/2014/main" val="2457154586"/>
                  </a:ext>
                </a:extLst>
              </a:tr>
              <a:tr h="707210">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2.</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US" sz="1300" b="0" i="0" u="none" strike="noStrike" dirty="0">
                          <a:solidFill>
                            <a:srgbClr val="212529"/>
                          </a:solidFill>
                          <a:effectLst/>
                          <a:latin typeface="Arial" panose="020B0604020202020204" pitchFamily="34" charset="0"/>
                          <a:cs typeface="Arial" panose="020B0604020202020204" pitchFamily="34" charset="0"/>
                        </a:rPr>
                        <a:t>Overview</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4</a:t>
                      </a:r>
                    </a:p>
                  </a:txBody>
                  <a:tcPr marL="7620" marR="7620" marT="7620" marB="0" anchor="ctr">
                    <a:solidFill>
                      <a:schemeClr val="bg1"/>
                    </a:solidFill>
                  </a:tcPr>
                </a:tc>
                <a:extLst>
                  <a:ext uri="{0D108BD9-81ED-4DB2-BD59-A6C34878D82A}">
                    <a16:rowId xmlns:a16="http://schemas.microsoft.com/office/drawing/2014/main" val="4255456898"/>
                  </a:ext>
                </a:extLst>
              </a:tr>
              <a:tr h="532828">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3.</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IN" sz="1300" b="0" i="0" u="none" strike="noStrike" dirty="0">
                          <a:solidFill>
                            <a:srgbClr val="212529"/>
                          </a:solidFill>
                          <a:effectLst/>
                          <a:latin typeface="Arial" panose="020B0604020202020204" pitchFamily="34" charset="0"/>
                          <a:cs typeface="Arial" panose="020B0604020202020204" pitchFamily="34" charset="0"/>
                        </a:rPr>
                        <a:t>Commercial Aviation Companies</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5</a:t>
                      </a:r>
                    </a:p>
                  </a:txBody>
                  <a:tcPr marL="7620" marR="7620" marT="7620" marB="0" anchor="ctr">
                    <a:solidFill>
                      <a:schemeClr val="bg1"/>
                    </a:solidFill>
                  </a:tcPr>
                </a:tc>
                <a:extLst>
                  <a:ext uri="{0D108BD9-81ED-4DB2-BD59-A6C34878D82A}">
                    <a16:rowId xmlns:a16="http://schemas.microsoft.com/office/drawing/2014/main" val="1546480687"/>
                  </a:ext>
                </a:extLst>
              </a:tr>
              <a:tr h="707210">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4.</a:t>
                      </a:r>
                    </a:p>
                  </a:txBody>
                  <a:tcPr marL="7620" marR="7620" marT="7620" marB="0" anchor="ctr">
                    <a:solidFill>
                      <a:schemeClr val="bg1"/>
                    </a:solidFill>
                  </a:tcPr>
                </a:tc>
                <a:tc>
                  <a:txBody>
                    <a:bodyPr/>
                    <a:lstStyle/>
                    <a:p>
                      <a:pPr algn="l" fontAlgn="t"/>
                      <a:r>
                        <a:rPr lang="en-US" sz="1300" b="0" i="0" u="none" strike="noStrike" dirty="0">
                          <a:solidFill>
                            <a:srgbClr val="212529"/>
                          </a:solidFill>
                          <a:effectLst/>
                          <a:latin typeface="Arial" panose="020B0604020202020204" pitchFamily="34" charset="0"/>
                          <a:cs typeface="Arial" panose="020B0604020202020204" pitchFamily="34" charset="0"/>
                        </a:rPr>
                        <a:t>Aviation MRO (Maintenance Repair and Overhaul)</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7</a:t>
                      </a:r>
                    </a:p>
                  </a:txBody>
                  <a:tcPr marL="7620" marR="7620" marT="7620" marB="0" anchor="ctr">
                    <a:solidFill>
                      <a:schemeClr val="bg1"/>
                    </a:solidFill>
                  </a:tcPr>
                </a:tc>
                <a:extLst>
                  <a:ext uri="{0D108BD9-81ED-4DB2-BD59-A6C34878D82A}">
                    <a16:rowId xmlns:a16="http://schemas.microsoft.com/office/drawing/2014/main" val="1906103061"/>
                  </a:ext>
                </a:extLst>
              </a:tr>
              <a:tr h="532828">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5.</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US" sz="1300" b="0" i="0" u="none" strike="noStrike" dirty="0">
                          <a:solidFill>
                            <a:srgbClr val="212529"/>
                          </a:solidFill>
                          <a:effectLst/>
                          <a:latin typeface="Arial" panose="020B0604020202020204" pitchFamily="34" charset="0"/>
                          <a:cs typeface="Arial" panose="020B0604020202020204" pitchFamily="34" charset="0"/>
                        </a:rPr>
                        <a:t>Aviation Assembly &amp; Components Manufacturing Company/Suppliers</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8</a:t>
                      </a:r>
                    </a:p>
                  </a:txBody>
                  <a:tcPr marL="7620" marR="7620" marT="7620" marB="0" anchor="ctr">
                    <a:solidFill>
                      <a:schemeClr val="bg1"/>
                    </a:solidFill>
                  </a:tcPr>
                </a:tc>
                <a:extLst>
                  <a:ext uri="{0D108BD9-81ED-4DB2-BD59-A6C34878D82A}">
                    <a16:rowId xmlns:a16="http://schemas.microsoft.com/office/drawing/2014/main" val="1633097700"/>
                  </a:ext>
                </a:extLst>
              </a:tr>
              <a:tr h="532828">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6.</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IN" sz="1300" b="0" i="0" u="none" strike="noStrike" dirty="0">
                          <a:solidFill>
                            <a:srgbClr val="212529"/>
                          </a:solidFill>
                          <a:effectLst/>
                          <a:latin typeface="Arial" panose="020B0604020202020204" pitchFamily="34" charset="0"/>
                          <a:cs typeface="Arial" panose="020B0604020202020204" pitchFamily="34" charset="0"/>
                        </a:rPr>
                        <a:t>Joint Ventures</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9</a:t>
                      </a:r>
                    </a:p>
                  </a:txBody>
                  <a:tcPr marL="7620" marR="7620" marT="7620" marB="0" anchor="ctr">
                    <a:solidFill>
                      <a:schemeClr val="bg1"/>
                    </a:solidFill>
                  </a:tcPr>
                </a:tc>
                <a:extLst>
                  <a:ext uri="{0D108BD9-81ED-4DB2-BD59-A6C34878D82A}">
                    <a16:rowId xmlns:a16="http://schemas.microsoft.com/office/drawing/2014/main" val="2699879034"/>
                  </a:ext>
                </a:extLst>
              </a:tr>
              <a:tr h="532828">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7.</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US" sz="1300" b="0" i="0" u="none" strike="noStrike" dirty="0">
                          <a:solidFill>
                            <a:srgbClr val="212529"/>
                          </a:solidFill>
                          <a:effectLst/>
                          <a:latin typeface="Arial" panose="020B0604020202020204" pitchFamily="34" charset="0"/>
                          <a:cs typeface="Arial" panose="020B0604020202020204" pitchFamily="34" charset="0"/>
                        </a:rPr>
                        <a:t>Government Initiatives in Aviation Sector</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10</a:t>
                      </a:r>
                    </a:p>
                  </a:txBody>
                  <a:tcPr marL="7620" marR="7620" marT="7620" marB="0" anchor="ctr">
                    <a:solidFill>
                      <a:schemeClr val="bg1"/>
                    </a:solidFill>
                  </a:tcPr>
                </a:tc>
                <a:extLst>
                  <a:ext uri="{0D108BD9-81ED-4DB2-BD59-A6C34878D82A}">
                    <a16:rowId xmlns:a16="http://schemas.microsoft.com/office/drawing/2014/main" val="190547664"/>
                  </a:ext>
                </a:extLst>
              </a:tr>
              <a:tr h="302071">
                <a:tc>
                  <a:txBody>
                    <a:bodyPr/>
                    <a:lstStyle/>
                    <a:p>
                      <a:pPr algn="ctr" fontAlgn="b"/>
                      <a:r>
                        <a:rPr lang="en-IN" sz="1300" b="1" i="0" u="none" strike="noStrike" dirty="0">
                          <a:solidFill>
                            <a:srgbClr val="000000"/>
                          </a:solidFill>
                          <a:effectLst/>
                          <a:latin typeface="Arial" panose="020B0604020202020204" pitchFamily="34" charset="0"/>
                          <a:cs typeface="Arial" panose="020B0604020202020204" pitchFamily="34" charset="0"/>
                        </a:rPr>
                        <a:t>8.</a:t>
                      </a:r>
                    </a:p>
                  </a:txBody>
                  <a:tcPr marL="7620" marR="7620" marT="7620" marB="0" anchor="ctr">
                    <a:solidFill>
                      <a:schemeClr val="bg1"/>
                    </a:solidFill>
                  </a:tcPr>
                </a:tc>
                <a:tc>
                  <a:txBody>
                    <a:bodyPr/>
                    <a:lstStyle/>
                    <a:p>
                      <a:pPr marL="0" indent="0" algn="l" fontAlgn="t">
                        <a:buFont typeface="Arial" panose="020B0604020202020204" pitchFamily="34" charset="0"/>
                        <a:buNone/>
                      </a:pPr>
                      <a:r>
                        <a:rPr lang="en-IN" sz="1300" b="0" i="0" u="none" strike="noStrike" dirty="0">
                          <a:solidFill>
                            <a:srgbClr val="212529"/>
                          </a:solidFill>
                          <a:effectLst/>
                          <a:latin typeface="Arial" panose="020B0604020202020204" pitchFamily="34" charset="0"/>
                          <a:cs typeface="Arial" panose="020B0604020202020204" pitchFamily="34" charset="0"/>
                        </a:rPr>
                        <a:t>Sustainability Programs</a:t>
                      </a:r>
                    </a:p>
                  </a:txBody>
                  <a:tcPr marL="7620" marR="7620" marT="7620" marB="0" anchor="ctr">
                    <a:solidFill>
                      <a:schemeClr val="bg1"/>
                    </a:solidFill>
                  </a:tcPr>
                </a:tc>
                <a:tc>
                  <a:txBody>
                    <a:bodyPr/>
                    <a:lstStyle/>
                    <a:p>
                      <a:pPr algn="ctr" fontAlgn="t"/>
                      <a:r>
                        <a:rPr lang="en-IN" sz="1300" b="1" i="0" u="none" strike="noStrike" dirty="0">
                          <a:solidFill>
                            <a:srgbClr val="212529"/>
                          </a:solidFill>
                          <a:effectLst/>
                          <a:latin typeface="Arial" panose="020B0604020202020204" pitchFamily="34" charset="0"/>
                          <a:cs typeface="Arial" panose="020B0604020202020204" pitchFamily="34" charset="0"/>
                        </a:rPr>
                        <a:t>12</a:t>
                      </a:r>
                    </a:p>
                  </a:txBody>
                  <a:tcPr marL="7620" marR="7620" marT="7620" marB="0" anchor="ctr">
                    <a:solidFill>
                      <a:schemeClr val="bg1"/>
                    </a:solidFill>
                  </a:tcPr>
                </a:tc>
                <a:extLst>
                  <a:ext uri="{0D108BD9-81ED-4DB2-BD59-A6C34878D82A}">
                    <a16:rowId xmlns:a16="http://schemas.microsoft.com/office/drawing/2014/main" val="4084406146"/>
                  </a:ext>
                </a:extLst>
              </a:tr>
              <a:tr h="532828">
                <a:tc>
                  <a:txBody>
                    <a:bodyPr/>
                    <a:lstStyle/>
                    <a:p>
                      <a:pPr algn="ctr" fontAlgn="b"/>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tc>
                  <a:txBody>
                    <a:bodyPr/>
                    <a:lstStyle/>
                    <a:p>
                      <a:pPr marL="171450" indent="-171450" algn="l" fontAlgn="t">
                        <a:buFont typeface="Arial" panose="020B0604020202020204" pitchFamily="34" charset="0"/>
                        <a:buChar char="•"/>
                      </a:pP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tc>
                  <a:txBody>
                    <a:bodyPr/>
                    <a:lstStyle/>
                    <a:p>
                      <a:pPr algn="ctr" fontAlgn="t"/>
                      <a:endParaRPr lang="en-IN" sz="900" b="1"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extLst>
                  <a:ext uri="{0D108BD9-81ED-4DB2-BD59-A6C34878D82A}">
                    <a16:rowId xmlns:a16="http://schemas.microsoft.com/office/drawing/2014/main" val="2919415091"/>
                  </a:ext>
                </a:extLst>
              </a:tr>
              <a:tr h="532828">
                <a:tc>
                  <a:txBody>
                    <a:bodyPr/>
                    <a:lstStyle/>
                    <a:p>
                      <a:pPr algn="ctr" fontAlgn="b"/>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tc>
                  <a:txBody>
                    <a:bodyPr/>
                    <a:lstStyle/>
                    <a:p>
                      <a:pPr marL="171450" indent="-171450" algn="l" fontAlgn="t">
                        <a:buFont typeface="Arial" panose="020B0604020202020204" pitchFamily="34" charset="0"/>
                        <a:buChar char="•"/>
                      </a:pPr>
                      <a:endParaRPr lang="en-US"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tc>
                  <a:txBody>
                    <a:bodyPr/>
                    <a:lstStyle/>
                    <a:p>
                      <a:pPr algn="ctr" fontAlgn="t"/>
                      <a:endParaRPr lang="en-IN" sz="900" b="1"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solidFill>
                      <a:schemeClr val="bg1"/>
                    </a:solidFill>
                  </a:tcPr>
                </a:tc>
                <a:extLst>
                  <a:ext uri="{0D108BD9-81ED-4DB2-BD59-A6C34878D82A}">
                    <a16:rowId xmlns:a16="http://schemas.microsoft.com/office/drawing/2014/main" val="3145939802"/>
                  </a:ext>
                </a:extLst>
              </a:tr>
            </a:tbl>
          </a:graphicData>
        </a:graphic>
      </p:graphicFrame>
      <p:sp>
        <p:nvSpPr>
          <p:cNvPr id="9" name="TextBox 8">
            <a:extLst>
              <a:ext uri="{FF2B5EF4-FFF2-40B4-BE49-F238E27FC236}">
                <a16:creationId xmlns:a16="http://schemas.microsoft.com/office/drawing/2014/main" id="{ADA9047C-11E2-C9D7-8249-339751F6FF37}"/>
              </a:ext>
            </a:extLst>
          </p:cNvPr>
          <p:cNvSpPr txBox="1"/>
          <p:nvPr/>
        </p:nvSpPr>
        <p:spPr>
          <a:xfrm>
            <a:off x="315351" y="6381750"/>
            <a:ext cx="118683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Note(s): (a) Robotic patents till 2019 is sourced from public domain, from 2019 onwards data is forecasted considering market trends, historic curve and expected growth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Center for Security and Emerging Technology</a:t>
            </a:r>
            <a:endParaRPr kumimoji="0" lang="en-IN"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EBDBAFFC-988C-F021-C49F-3EA7183013B4}"/>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8090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D79A12-8DD2-1A8E-B5C1-46FC028BA1E0}"/>
              </a:ext>
            </a:extLst>
          </p:cNvPr>
          <p:cNvSpPr/>
          <p:nvPr/>
        </p:nvSpPr>
        <p:spPr>
          <a:xfrm>
            <a:off x="468115" y="1604865"/>
            <a:ext cx="7481567" cy="4444904"/>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A6A83AF-BB33-28CA-F91D-478B53C871FA}"/>
              </a:ext>
            </a:extLst>
          </p:cNvPr>
          <p:cNvSpPr txBox="1"/>
          <p:nvPr/>
        </p:nvSpPr>
        <p:spPr>
          <a:xfrm>
            <a:off x="334962" y="530699"/>
            <a:ext cx="34596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Research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9F3B84E1-30B0-3A1A-DB26-EE37AA853D06}"/>
              </a:ext>
            </a:extLst>
          </p:cNvPr>
          <p:cNvSpPr txBox="1"/>
          <p:nvPr/>
        </p:nvSpPr>
        <p:spPr>
          <a:xfrm>
            <a:off x="1046181" y="1737357"/>
            <a:ext cx="6831577" cy="4247317"/>
          </a:xfrm>
          <a:prstGeom prst="rect">
            <a:avLst/>
          </a:prstGeom>
          <a:solidFill>
            <a:schemeClr val="bg1">
              <a:lumMod val="95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q"/>
              <a:tabLst/>
              <a:defRPr/>
            </a:pPr>
            <a:r>
              <a:rPr kumimoji="0" lang="en-US" sz="10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Research Objective</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The primary objective of this research is to analyze the dynamics of the India aviation market, including its segments, trends, and competitive landscape. The study seeks to identify the key drivers and inhibitors shaping the market's growth trajectory.</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In the market study, we have focused on commercial aircraft industry of India which includes the commercial airlines, manufacturing and maintenance, repair, and operations (hereafter used MRO as acronym) companies.</a:t>
            </a:r>
          </a:p>
          <a:p>
            <a:pPr marL="457200" marR="0" lvl="1"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q"/>
              <a:tabLst/>
              <a:defRPr/>
            </a:pPr>
            <a:r>
              <a:rPr kumimoji="0" lang="en-US" sz="10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Data Collection</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Data is sourced from authoritative reports, industry publications, academic journals, government publications. This data is crucial for conducting a comprehensive literature review and historical analysis of the aviation market in India</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q"/>
              <a:tabLst/>
              <a:defRPr/>
            </a:pPr>
            <a:r>
              <a:rPr kumimoji="0" lang="en-US" sz="10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Data Analysis</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Quantitative analysis involves the use of calculation to interpret numerical data. Data related to market size, passenger traffic, fleet size, and financial performance of aviation companies will be analyzed using descriptive and statistical techniques.</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Qualitative analysis includes thematic analysis of textual data collected through Themes, patterns, and trends identified through qualitative analysis contribute to a deeper understanding of ongoing trend in industry.</a:t>
            </a:r>
          </a:p>
          <a:p>
            <a:pPr marL="457200" marR="0" lvl="1" indent="0" algn="l" defTabSz="914400" rtl="0" eaLnBrk="1" fontAlgn="auto" latinLnBrk="0" hangingPunct="1">
              <a:lnSpc>
                <a:spcPct val="100000"/>
              </a:lnSpc>
              <a:spcBef>
                <a:spcPts val="0"/>
              </a:spcBef>
              <a:spcAft>
                <a:spcPts val="200"/>
              </a:spcAft>
              <a:buClrTx/>
              <a:buSzTx/>
              <a:buFontTx/>
              <a:buNone/>
              <a:tabLst/>
              <a:defRPr/>
            </a:pPr>
            <a:endPar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q"/>
              <a:tabLst/>
              <a:defRPr/>
            </a:pPr>
            <a:r>
              <a:rPr kumimoji="0" lang="en-US" sz="10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Competitive Landscape</a:t>
            </a:r>
          </a:p>
          <a:p>
            <a:pPr marL="628650" marR="0" lvl="1"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q"/>
              <a:tabLst/>
              <a:defRPr/>
            </a:pPr>
            <a:r>
              <a:rPr kumimoji="0" lang="en-US" sz="10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The competitive landscape will be evaluated through an assessment of key players, their market share, strategies, and innovations. This analysis aims to provide a snapshot of the market's competitive dynamics and identify emerging players</a:t>
            </a:r>
            <a:r>
              <a:rPr kumimoji="0" lang="en-US" sz="10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t>
            </a:r>
          </a:p>
        </p:txBody>
      </p:sp>
      <p:sp>
        <p:nvSpPr>
          <p:cNvPr id="7" name="TextBox 6">
            <a:extLst>
              <a:ext uri="{FF2B5EF4-FFF2-40B4-BE49-F238E27FC236}">
                <a16:creationId xmlns:a16="http://schemas.microsoft.com/office/drawing/2014/main" id="{B4CDAEA9-03FE-B9A0-8338-96E14DCB1195}"/>
              </a:ext>
            </a:extLst>
          </p:cNvPr>
          <p:cNvSpPr txBox="1"/>
          <p:nvPr/>
        </p:nvSpPr>
        <p:spPr>
          <a:xfrm>
            <a:off x="300039" y="1090613"/>
            <a:ext cx="7777162" cy="261610"/>
          </a:xfrm>
          <a:prstGeom prst="rect">
            <a:avLst/>
          </a:prstGeom>
          <a:solidFill>
            <a:schemeClr val="accent1">
              <a:lumMod val="50000"/>
            </a:schemeClr>
          </a:solidFill>
          <a:ln>
            <a:solidFill>
              <a:schemeClr val="accent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Market assessment for “India Aviation &amp; Aerospace Market”</a:t>
            </a:r>
            <a:endParaRPr kumimoji="0" lang="en-A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28" name="Picture 4" descr="Free Selective Focus Photo of Magnifying Glass Stock Photo">
            <a:extLst>
              <a:ext uri="{FF2B5EF4-FFF2-40B4-BE49-F238E27FC236}">
                <a16:creationId xmlns:a16="http://schemas.microsoft.com/office/drawing/2014/main" id="{59EAC4D3-8F7E-5478-F55F-45FE5170E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550" y="1093509"/>
            <a:ext cx="3646488" cy="50723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7342E639-473C-34EA-F36B-692F452139CE}"/>
              </a:ext>
            </a:extLst>
          </p:cNvPr>
          <p:cNvSpPr txBox="1">
            <a:spLocks/>
          </p:cNvSpPr>
          <p:nvPr/>
        </p:nvSpPr>
        <p:spPr>
          <a:xfrm>
            <a:off x="11613318" y="6423705"/>
            <a:ext cx="359080" cy="269876"/>
          </a:xfrm>
          <a:prstGeom prst="rect">
            <a:avLst/>
          </a:prstGeom>
        </p:spPr>
        <p:txBody>
          <a:bodyPr/>
          <a:lst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B17068C-EB94-40A3-A5F2-664CDD77FDA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BD28F5A-1BD6-1C6B-F32A-B191BB11D6E6}"/>
              </a:ext>
            </a:extLst>
          </p:cNvPr>
          <p:cNvSpPr/>
          <p:nvPr/>
        </p:nvSpPr>
        <p:spPr>
          <a:xfrm>
            <a:off x="300038" y="1492790"/>
            <a:ext cx="7815261" cy="4673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B20D5A0-92CE-7D24-4C12-DB9C84963991}"/>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4606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1B892F-8D43-9EB3-8C95-473D7829C949}"/>
              </a:ext>
            </a:extLst>
          </p:cNvPr>
          <p:cNvSpPr/>
          <p:nvPr/>
        </p:nvSpPr>
        <p:spPr>
          <a:xfrm>
            <a:off x="302577" y="1562595"/>
            <a:ext cx="3583705" cy="24124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1" name="Chart 60">
            <a:extLst>
              <a:ext uri="{FF2B5EF4-FFF2-40B4-BE49-F238E27FC236}">
                <a16:creationId xmlns:a16="http://schemas.microsoft.com/office/drawing/2014/main" id="{736D67CC-7385-B7B3-1B77-02B3D287EB04}"/>
              </a:ext>
            </a:extLst>
          </p:cNvPr>
          <p:cNvGraphicFramePr/>
          <p:nvPr>
            <p:extLst>
              <p:ext uri="{D42A27DB-BD31-4B8C-83A1-F6EECF244321}">
                <p14:modId xmlns:p14="http://schemas.microsoft.com/office/powerpoint/2010/main" val="3200904418"/>
              </p:ext>
            </p:extLst>
          </p:nvPr>
        </p:nvGraphicFramePr>
        <p:xfrm>
          <a:off x="334961" y="1481561"/>
          <a:ext cx="3420963" cy="249350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BF284BB-9173-38B9-522A-9BDCDAC9B8B6}"/>
              </a:ext>
            </a:extLst>
          </p:cNvPr>
          <p:cNvSpPr txBox="1"/>
          <p:nvPr/>
        </p:nvSpPr>
        <p:spPr>
          <a:xfrm>
            <a:off x="300037" y="1204561"/>
            <a:ext cx="3583705"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Commercial Aircraft </a:t>
            </a:r>
            <a:r>
              <a:rPr lang="en-US" sz="1000" b="1" dirty="0">
                <a:solidFill>
                  <a:prstClr val="white"/>
                </a:solidFill>
                <a:latin typeface="Arial" panose="020B0604020202020204" pitchFamily="34" charset="0"/>
                <a:cs typeface="Arial" panose="020B0604020202020204" pitchFamily="34" charset="0"/>
              </a:rPr>
              <a:t>Fleet Size (FY21</a:t>
            </a: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-FY26) </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6FF6ECB-51FF-DFCF-F243-169CE8C117EF}"/>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p>
        </p:txBody>
      </p:sp>
      <p:sp>
        <p:nvSpPr>
          <p:cNvPr id="2" name="Rectangle 1">
            <a:extLst>
              <a:ext uri="{FF2B5EF4-FFF2-40B4-BE49-F238E27FC236}">
                <a16:creationId xmlns:a16="http://schemas.microsoft.com/office/drawing/2014/main" id="{4487D878-3451-0173-1277-FEF26D25FC7F}"/>
              </a:ext>
            </a:extLst>
          </p:cNvPr>
          <p:cNvSpPr/>
          <p:nvPr/>
        </p:nvSpPr>
        <p:spPr>
          <a:xfrm>
            <a:off x="4098134" y="1562594"/>
            <a:ext cx="3942875" cy="24124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8B4E79B-6760-B66E-8B2C-27776D726C37}"/>
              </a:ext>
            </a:extLst>
          </p:cNvPr>
          <p:cNvSpPr txBox="1"/>
          <p:nvPr/>
        </p:nvSpPr>
        <p:spPr>
          <a:xfrm>
            <a:off x="4098134" y="1204561"/>
            <a:ext cx="3942875"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Passenger Traffic Carried by Scheduled Carriers (FY21-FY26) </a:t>
            </a:r>
          </a:p>
        </p:txBody>
      </p:sp>
      <p:sp>
        <p:nvSpPr>
          <p:cNvPr id="13" name="Rectangle 12">
            <a:extLst>
              <a:ext uri="{FF2B5EF4-FFF2-40B4-BE49-F238E27FC236}">
                <a16:creationId xmlns:a16="http://schemas.microsoft.com/office/drawing/2014/main" id="{102863E1-936D-F99D-D7C4-0D43462DA510}"/>
              </a:ext>
            </a:extLst>
          </p:cNvPr>
          <p:cNvSpPr/>
          <p:nvPr/>
        </p:nvSpPr>
        <p:spPr>
          <a:xfrm>
            <a:off x="8267278" y="1566267"/>
            <a:ext cx="3583705" cy="24088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hart 13">
            <a:extLst>
              <a:ext uri="{FF2B5EF4-FFF2-40B4-BE49-F238E27FC236}">
                <a16:creationId xmlns:a16="http://schemas.microsoft.com/office/drawing/2014/main" id="{26C9D7B0-6BA1-547E-F649-9F06CC394AF7}"/>
              </a:ext>
            </a:extLst>
          </p:cNvPr>
          <p:cNvGraphicFramePr/>
          <p:nvPr>
            <p:extLst>
              <p:ext uri="{D42A27DB-BD31-4B8C-83A1-F6EECF244321}">
                <p14:modId xmlns:p14="http://schemas.microsoft.com/office/powerpoint/2010/main" val="641791722"/>
              </p:ext>
            </p:extLst>
          </p:nvPr>
        </p:nvGraphicFramePr>
        <p:xfrm>
          <a:off x="8302201" y="1517499"/>
          <a:ext cx="3420963" cy="24330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B1716CA1-887C-FFB1-4241-0BF221803CE3}"/>
              </a:ext>
            </a:extLst>
          </p:cNvPr>
          <p:cNvSpPr txBox="1"/>
          <p:nvPr/>
        </p:nvSpPr>
        <p:spPr>
          <a:xfrm>
            <a:off x="8267278" y="1208233"/>
            <a:ext cx="3583705"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Aviation MRO Market, USD billion  (FY21-FY26)</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345C8C2-7D24-7661-C0BB-BE0176CB053F}"/>
              </a:ext>
            </a:extLst>
          </p:cNvPr>
          <p:cNvSpPr/>
          <p:nvPr/>
        </p:nvSpPr>
        <p:spPr>
          <a:xfrm>
            <a:off x="315351" y="4454012"/>
            <a:ext cx="11541687" cy="192773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9CF12B1-2A92-7831-39DE-5F0119EB4559}"/>
              </a:ext>
            </a:extLst>
          </p:cNvPr>
          <p:cNvSpPr txBox="1"/>
          <p:nvPr/>
        </p:nvSpPr>
        <p:spPr>
          <a:xfrm>
            <a:off x="550207" y="4092551"/>
            <a:ext cx="257704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1">
                    <a:lumMod val="50000"/>
                  </a:schemeClr>
                </a:solidFill>
                <a:latin typeface="Arial" panose="020B0604020202020204" pitchFamily="34" charset="0"/>
                <a:cs typeface="Arial" panose="020B0604020202020204" pitchFamily="34" charset="0"/>
              </a:rPr>
              <a:t>Key Takeaways</a:t>
            </a:r>
            <a:endParaRPr kumimoji="0" lang="en-AG" sz="1100" b="1"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cxnSp>
        <p:nvCxnSpPr>
          <p:cNvPr id="21" name="Straight Connector 20">
            <a:extLst>
              <a:ext uri="{FF2B5EF4-FFF2-40B4-BE49-F238E27FC236}">
                <a16:creationId xmlns:a16="http://schemas.microsoft.com/office/drawing/2014/main" id="{A61C8A70-F29D-DBA0-F7CE-B039FAD0C88D}"/>
              </a:ext>
            </a:extLst>
          </p:cNvPr>
          <p:cNvCxnSpPr>
            <a:cxnSpLocks/>
          </p:cNvCxnSpPr>
          <p:nvPr/>
        </p:nvCxnSpPr>
        <p:spPr>
          <a:xfrm>
            <a:off x="3981981" y="1204561"/>
            <a:ext cx="0" cy="2770508"/>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C6C7EF-BA0A-A845-04E1-43966329841E}"/>
              </a:ext>
            </a:extLst>
          </p:cNvPr>
          <p:cNvCxnSpPr>
            <a:cxnSpLocks/>
          </p:cNvCxnSpPr>
          <p:nvPr/>
        </p:nvCxnSpPr>
        <p:spPr>
          <a:xfrm>
            <a:off x="8172981" y="1174081"/>
            <a:ext cx="0" cy="2837436"/>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pic>
        <p:nvPicPr>
          <p:cNvPr id="24" name="Graphic 23" descr="Newspaper with solid fill">
            <a:extLst>
              <a:ext uri="{FF2B5EF4-FFF2-40B4-BE49-F238E27FC236}">
                <a16:creationId xmlns:a16="http://schemas.microsoft.com/office/drawing/2014/main" id="{E380AFAB-5628-32F9-8C7B-C47C7CBDA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799" y="4065163"/>
            <a:ext cx="350721" cy="350721"/>
          </a:xfrm>
          <a:prstGeom prst="rect">
            <a:avLst/>
          </a:prstGeom>
        </p:spPr>
      </p:pic>
      <p:sp>
        <p:nvSpPr>
          <p:cNvPr id="25" name="TextBox 24">
            <a:extLst>
              <a:ext uri="{FF2B5EF4-FFF2-40B4-BE49-F238E27FC236}">
                <a16:creationId xmlns:a16="http://schemas.microsoft.com/office/drawing/2014/main" id="{B307EB37-EEAC-DF53-9F5B-08E6E91BFF14}"/>
              </a:ext>
            </a:extLst>
          </p:cNvPr>
          <p:cNvSpPr txBox="1"/>
          <p:nvPr/>
        </p:nvSpPr>
        <p:spPr>
          <a:xfrm>
            <a:off x="253799" y="4423645"/>
            <a:ext cx="11526918" cy="214129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Fueled by growing passenger traffic and escalating investments in India’s aviation and aerospace sector, the Indian aircraft industry projects CAGR growth of 8.9% (2021-2031), surpassing the global rate of 5.6%.</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Economic growth, post COVID-19 surge in tourism, expanding middle class economy, increased airport accessibility, improving regional connectivity, and growing business opportunities is bolstering  air traffic passenger growth. </a:t>
            </a:r>
          </a:p>
          <a:p>
            <a:pPr marL="628650" lvl="1"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Domestic passenger traffic in India is set to grow at a CAGR of 9.82% between FY2023- FY2026, while international passenger traffic is expected to exhibit 11.49% CAGR over the same period.</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India ranks third globally in commercial plane purchases trailing only the United States and China with orders for over 1,000 aircrafts in FY2023. </a:t>
            </a:r>
          </a:p>
          <a:p>
            <a:pPr marL="628650" lvl="1"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Increase in orders are expected to generate a demand for 200 to 300 significant maintenance checks each year onwards fueling the growth of aviation MRO.</a:t>
            </a:r>
          </a:p>
          <a:p>
            <a:pPr marL="171450" indent="-171450">
              <a:lnSpc>
                <a:spcPct val="150000"/>
              </a:lnSpc>
              <a:buFont typeface="Arial" panose="020B0604020202020204" pitchFamily="34" charset="0"/>
              <a:buChar char="•"/>
            </a:pPr>
            <a:endParaRPr lang="en-IN" sz="1000" dirty="0">
              <a:solidFill>
                <a:schemeClr val="bg1"/>
              </a:solidFill>
              <a:latin typeface="Arial" panose="020B0604020202020204" pitchFamily="34" charset="0"/>
              <a:cs typeface="Arial" panose="020B0604020202020204" pitchFamily="34" charset="0"/>
            </a:endParaRPr>
          </a:p>
        </p:txBody>
      </p:sp>
      <p:graphicFrame>
        <p:nvGraphicFramePr>
          <p:cNvPr id="26" name="Chart 25">
            <a:extLst>
              <a:ext uri="{FF2B5EF4-FFF2-40B4-BE49-F238E27FC236}">
                <a16:creationId xmlns:a16="http://schemas.microsoft.com/office/drawing/2014/main" id="{E41F1579-32B2-4687-EB84-B2406460AD1C}"/>
              </a:ext>
            </a:extLst>
          </p:cNvPr>
          <p:cNvGraphicFramePr/>
          <p:nvPr>
            <p:extLst>
              <p:ext uri="{D42A27DB-BD31-4B8C-83A1-F6EECF244321}">
                <p14:modId xmlns:p14="http://schemas.microsoft.com/office/powerpoint/2010/main" val="1866741243"/>
              </p:ext>
            </p:extLst>
          </p:nvPr>
        </p:nvGraphicFramePr>
        <p:xfrm>
          <a:off x="4111202" y="1736161"/>
          <a:ext cx="3929808" cy="2238908"/>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a:extLst>
              <a:ext uri="{FF2B5EF4-FFF2-40B4-BE49-F238E27FC236}">
                <a16:creationId xmlns:a16="http://schemas.microsoft.com/office/drawing/2014/main" id="{E4BE8FDE-2E7E-DCF6-6072-89BF3B5598E1}"/>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9FA53480-B080-9B32-BF09-0061C960D46E}"/>
              </a:ext>
            </a:extLst>
          </p:cNvPr>
          <p:cNvSpPr txBox="1"/>
          <p:nvPr/>
        </p:nvSpPr>
        <p:spPr>
          <a:xfrm>
            <a:off x="300037" y="643208"/>
            <a:ext cx="11581359" cy="307777"/>
          </a:xfrm>
          <a:prstGeom prst="rect">
            <a:avLst/>
          </a:prstGeom>
          <a:solidFill>
            <a:schemeClr val="tx2">
              <a:lumMod val="75000"/>
            </a:schemeClr>
          </a:solidFill>
          <a:ln>
            <a:solidFill>
              <a:schemeClr val="tx2">
                <a:lumMod val="75000"/>
              </a:schemeClr>
            </a:solidFill>
          </a:ln>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Overview</a:t>
            </a:r>
            <a:endParaRPr lang="en-AG" sz="1400" b="1" dirty="0">
              <a:solidFill>
                <a:schemeClr val="bg1"/>
              </a:solidFill>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30A4716D-BE8B-D13F-AE6C-433959C7B4BE}"/>
              </a:ext>
            </a:extLst>
          </p:cNvPr>
          <p:cNvCxnSpPr>
            <a:cxnSpLocks/>
          </p:cNvCxnSpPr>
          <p:nvPr/>
        </p:nvCxnSpPr>
        <p:spPr>
          <a:xfrm flipV="1">
            <a:off x="8832915" y="1659118"/>
            <a:ext cx="2498104" cy="53732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79979-694C-C4E3-0C11-A7D9842C0C59}"/>
              </a:ext>
            </a:extLst>
          </p:cNvPr>
          <p:cNvCxnSpPr>
            <a:cxnSpLocks/>
          </p:cNvCxnSpPr>
          <p:nvPr/>
        </p:nvCxnSpPr>
        <p:spPr>
          <a:xfrm flipV="1">
            <a:off x="860981" y="1726033"/>
            <a:ext cx="2616499" cy="264331"/>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845B44-A2E2-C762-6A97-8826DF73D0AF}"/>
              </a:ext>
            </a:extLst>
          </p:cNvPr>
          <p:cNvSpPr txBox="1"/>
          <p:nvPr/>
        </p:nvSpPr>
        <p:spPr>
          <a:xfrm rot="21265336">
            <a:off x="1412573" y="1623214"/>
            <a:ext cx="909223" cy="230832"/>
          </a:xfrm>
          <a:prstGeom prst="rect">
            <a:avLst/>
          </a:prstGeom>
          <a:noFill/>
        </p:spPr>
        <p:txBody>
          <a:bodyPr wrap="none" rtlCol="0">
            <a:spAutoFit/>
          </a:bodyPr>
          <a:lstStyle/>
          <a:p>
            <a:r>
              <a:rPr lang="en-IN" sz="900" b="1" dirty="0">
                <a:latin typeface="Arial" panose="020B0604020202020204" pitchFamily="34" charset="0"/>
                <a:cs typeface="Arial" panose="020B0604020202020204" pitchFamily="34" charset="0"/>
              </a:rPr>
              <a:t>CAGR 4.70% </a:t>
            </a:r>
          </a:p>
        </p:txBody>
      </p:sp>
      <p:sp>
        <p:nvSpPr>
          <p:cNvPr id="28" name="TextBox 27">
            <a:extLst>
              <a:ext uri="{FF2B5EF4-FFF2-40B4-BE49-F238E27FC236}">
                <a16:creationId xmlns:a16="http://schemas.microsoft.com/office/drawing/2014/main" id="{65E8CF04-8D68-A2D0-5FB8-CAFBF51A76FC}"/>
              </a:ext>
            </a:extLst>
          </p:cNvPr>
          <p:cNvSpPr txBox="1"/>
          <p:nvPr/>
        </p:nvSpPr>
        <p:spPr>
          <a:xfrm rot="20814562">
            <a:off x="9418950" y="1755451"/>
            <a:ext cx="877163" cy="230832"/>
          </a:xfrm>
          <a:prstGeom prst="rect">
            <a:avLst/>
          </a:prstGeom>
          <a:noFill/>
        </p:spPr>
        <p:txBody>
          <a:bodyPr wrap="none" rtlCol="0">
            <a:spAutoFit/>
          </a:bodyPr>
          <a:lstStyle/>
          <a:p>
            <a:r>
              <a:rPr lang="en-IN" sz="900" b="1" dirty="0">
                <a:latin typeface="Arial" panose="020B0604020202020204" pitchFamily="34" charset="0"/>
                <a:cs typeface="Arial" panose="020B0604020202020204" pitchFamily="34" charset="0"/>
              </a:rPr>
              <a:t>CAGR 8.87%</a:t>
            </a:r>
          </a:p>
        </p:txBody>
      </p:sp>
    </p:spTree>
    <p:extLst>
      <p:ext uri="{BB962C8B-B14F-4D97-AF65-F5344CB8AC3E}">
        <p14:creationId xmlns:p14="http://schemas.microsoft.com/office/powerpoint/2010/main" val="131253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34DDC8-5EC0-4AEA-5369-08437EDB27E5}"/>
              </a:ext>
            </a:extLst>
          </p:cNvPr>
          <p:cNvSpPr txBox="1"/>
          <p:nvPr/>
        </p:nvSpPr>
        <p:spPr>
          <a:xfrm>
            <a:off x="300037" y="643208"/>
            <a:ext cx="11581359" cy="307777"/>
          </a:xfrm>
          <a:prstGeom prst="rect">
            <a:avLst/>
          </a:prstGeom>
          <a:solidFill>
            <a:schemeClr val="tx2">
              <a:lumMod val="75000"/>
            </a:schemeClr>
          </a:solidFill>
          <a:ln>
            <a:solidFill>
              <a:schemeClr val="tx2">
                <a:lumMod val="75000"/>
              </a:schemeClr>
            </a:solidFill>
          </a:ln>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Commercial Aviation Companies</a:t>
            </a:r>
            <a:endParaRPr lang="en-AG" sz="14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3DC84B0-0701-C125-5CC2-1409244D6975}"/>
              </a:ext>
            </a:extLst>
          </p:cNvPr>
          <p:cNvSpPr txBox="1"/>
          <p:nvPr/>
        </p:nvSpPr>
        <p:spPr>
          <a:xfrm>
            <a:off x="300037" y="1204561"/>
            <a:ext cx="1154475"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Airline</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32651E-14A6-C7DE-1ADD-A73F9FE0CAA6}"/>
              </a:ext>
            </a:extLst>
          </p:cNvPr>
          <p:cNvSpPr txBox="1"/>
          <p:nvPr/>
        </p:nvSpPr>
        <p:spPr>
          <a:xfrm>
            <a:off x="1608047" y="1208279"/>
            <a:ext cx="1196922"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Headquarters</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AFDCF13-FF75-EC97-8DC7-E2695E84545D}"/>
              </a:ext>
            </a:extLst>
          </p:cNvPr>
          <p:cNvSpPr txBox="1"/>
          <p:nvPr/>
        </p:nvSpPr>
        <p:spPr>
          <a:xfrm>
            <a:off x="2879407" y="1208279"/>
            <a:ext cx="1327150"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Revenue (FY2022)</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C71E488-7FA1-8E70-3F54-84CFC905F30D}"/>
              </a:ext>
            </a:extLst>
          </p:cNvPr>
          <p:cNvSpPr txBox="1"/>
          <p:nvPr/>
        </p:nvSpPr>
        <p:spPr>
          <a:xfrm>
            <a:off x="4259806" y="1204561"/>
            <a:ext cx="1542824"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Market Share (FY2022)</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F0F3993-A9D1-EC5D-4B95-C17FEE317C99}"/>
              </a:ext>
            </a:extLst>
          </p:cNvPr>
          <p:cNvSpPr txBox="1"/>
          <p:nvPr/>
        </p:nvSpPr>
        <p:spPr>
          <a:xfrm>
            <a:off x="5956164" y="1200842"/>
            <a:ext cx="1542824"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Fleet Size (FY2023)</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52F1815-6355-650A-4755-2F6104CFC98F}"/>
              </a:ext>
            </a:extLst>
          </p:cNvPr>
          <p:cNvSpPr txBox="1"/>
          <p:nvPr/>
        </p:nvSpPr>
        <p:spPr>
          <a:xfrm>
            <a:off x="1599247" y="1595049"/>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Gurugram</a:t>
            </a:r>
          </a:p>
        </p:txBody>
      </p:sp>
      <p:sp>
        <p:nvSpPr>
          <p:cNvPr id="15" name="TextBox 14">
            <a:extLst>
              <a:ext uri="{FF2B5EF4-FFF2-40B4-BE49-F238E27FC236}">
                <a16:creationId xmlns:a16="http://schemas.microsoft.com/office/drawing/2014/main" id="{4628DF60-CDFB-7FD0-5D54-E6D1D6231124}"/>
              </a:ext>
            </a:extLst>
          </p:cNvPr>
          <p:cNvSpPr txBox="1"/>
          <p:nvPr/>
        </p:nvSpPr>
        <p:spPr>
          <a:xfrm>
            <a:off x="2879407" y="1595049"/>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3,162.30</a:t>
            </a:r>
          </a:p>
        </p:txBody>
      </p:sp>
      <p:sp>
        <p:nvSpPr>
          <p:cNvPr id="33" name="TextBox 32">
            <a:extLst>
              <a:ext uri="{FF2B5EF4-FFF2-40B4-BE49-F238E27FC236}">
                <a16:creationId xmlns:a16="http://schemas.microsoft.com/office/drawing/2014/main" id="{1F2FC9C4-CEE8-2DF9-64EA-34875BB50BE5}"/>
              </a:ext>
            </a:extLst>
          </p:cNvPr>
          <p:cNvSpPr txBox="1"/>
          <p:nvPr/>
        </p:nvSpPr>
        <p:spPr>
          <a:xfrm>
            <a:off x="1599247" y="195162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New Delhi</a:t>
            </a:r>
          </a:p>
        </p:txBody>
      </p:sp>
      <p:sp>
        <p:nvSpPr>
          <p:cNvPr id="34" name="TextBox 33">
            <a:extLst>
              <a:ext uri="{FF2B5EF4-FFF2-40B4-BE49-F238E27FC236}">
                <a16:creationId xmlns:a16="http://schemas.microsoft.com/office/drawing/2014/main" id="{BA78F14A-8810-0145-F463-2B51F01D5C1A}"/>
              </a:ext>
            </a:extLst>
          </p:cNvPr>
          <p:cNvSpPr txBox="1"/>
          <p:nvPr/>
        </p:nvSpPr>
        <p:spPr>
          <a:xfrm>
            <a:off x="2879407" y="195162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2,086.00</a:t>
            </a:r>
          </a:p>
        </p:txBody>
      </p:sp>
      <p:sp>
        <p:nvSpPr>
          <p:cNvPr id="39" name="TextBox 38">
            <a:extLst>
              <a:ext uri="{FF2B5EF4-FFF2-40B4-BE49-F238E27FC236}">
                <a16:creationId xmlns:a16="http://schemas.microsoft.com/office/drawing/2014/main" id="{86E13AFF-A869-3385-8A07-9E8C6AF1AA7F}"/>
              </a:ext>
            </a:extLst>
          </p:cNvPr>
          <p:cNvSpPr txBox="1"/>
          <p:nvPr/>
        </p:nvSpPr>
        <p:spPr>
          <a:xfrm>
            <a:off x="1599247" y="2307608"/>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Bengaluru</a:t>
            </a:r>
          </a:p>
        </p:txBody>
      </p:sp>
      <p:sp>
        <p:nvSpPr>
          <p:cNvPr id="40" name="TextBox 39">
            <a:extLst>
              <a:ext uri="{FF2B5EF4-FFF2-40B4-BE49-F238E27FC236}">
                <a16:creationId xmlns:a16="http://schemas.microsoft.com/office/drawing/2014/main" id="{E9FBC3D6-07A6-92CB-EAD9-45A1A36D8201}"/>
              </a:ext>
            </a:extLst>
          </p:cNvPr>
          <p:cNvSpPr txBox="1"/>
          <p:nvPr/>
        </p:nvSpPr>
        <p:spPr>
          <a:xfrm>
            <a:off x="2879407" y="2307608"/>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230.20</a:t>
            </a:r>
          </a:p>
        </p:txBody>
      </p:sp>
      <p:sp>
        <p:nvSpPr>
          <p:cNvPr id="45" name="TextBox 44">
            <a:extLst>
              <a:ext uri="{FF2B5EF4-FFF2-40B4-BE49-F238E27FC236}">
                <a16:creationId xmlns:a16="http://schemas.microsoft.com/office/drawing/2014/main" id="{114A09B7-934C-CE20-02FF-5E96DC7CEB98}"/>
              </a:ext>
            </a:extLst>
          </p:cNvPr>
          <p:cNvSpPr txBox="1"/>
          <p:nvPr/>
        </p:nvSpPr>
        <p:spPr>
          <a:xfrm>
            <a:off x="1599247" y="2698910"/>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Gurugram</a:t>
            </a:r>
          </a:p>
        </p:txBody>
      </p:sp>
      <p:sp>
        <p:nvSpPr>
          <p:cNvPr id="46" name="TextBox 45">
            <a:extLst>
              <a:ext uri="{FF2B5EF4-FFF2-40B4-BE49-F238E27FC236}">
                <a16:creationId xmlns:a16="http://schemas.microsoft.com/office/drawing/2014/main" id="{EB0A4BDF-6C6A-893E-F145-F5423F9EC4DA}"/>
              </a:ext>
            </a:extLst>
          </p:cNvPr>
          <p:cNvSpPr txBox="1"/>
          <p:nvPr/>
        </p:nvSpPr>
        <p:spPr>
          <a:xfrm>
            <a:off x="2879407" y="2698910"/>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799.67</a:t>
            </a:r>
          </a:p>
        </p:txBody>
      </p:sp>
      <p:sp>
        <p:nvSpPr>
          <p:cNvPr id="1052" name="TextBox 1051">
            <a:extLst>
              <a:ext uri="{FF2B5EF4-FFF2-40B4-BE49-F238E27FC236}">
                <a16:creationId xmlns:a16="http://schemas.microsoft.com/office/drawing/2014/main" id="{74CB7D37-894F-0139-70D8-FA9A596B68A5}"/>
              </a:ext>
            </a:extLst>
          </p:cNvPr>
          <p:cNvSpPr txBox="1"/>
          <p:nvPr/>
        </p:nvSpPr>
        <p:spPr>
          <a:xfrm>
            <a:off x="1599247" y="3068734"/>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Gurugram</a:t>
            </a:r>
          </a:p>
        </p:txBody>
      </p:sp>
      <p:sp>
        <p:nvSpPr>
          <p:cNvPr id="1053" name="TextBox 1052">
            <a:extLst>
              <a:ext uri="{FF2B5EF4-FFF2-40B4-BE49-F238E27FC236}">
                <a16:creationId xmlns:a16="http://schemas.microsoft.com/office/drawing/2014/main" id="{95F983A9-C6B7-D0F2-D4AE-5BFBE88894A0}"/>
              </a:ext>
            </a:extLst>
          </p:cNvPr>
          <p:cNvSpPr txBox="1"/>
          <p:nvPr/>
        </p:nvSpPr>
        <p:spPr>
          <a:xfrm>
            <a:off x="2879407" y="3068734"/>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637.37</a:t>
            </a:r>
          </a:p>
        </p:txBody>
      </p:sp>
      <p:sp>
        <p:nvSpPr>
          <p:cNvPr id="1058" name="TextBox 1057">
            <a:extLst>
              <a:ext uri="{FF2B5EF4-FFF2-40B4-BE49-F238E27FC236}">
                <a16:creationId xmlns:a16="http://schemas.microsoft.com/office/drawing/2014/main" id="{A510A170-AFDE-518F-B120-D11A54CFA831}"/>
              </a:ext>
            </a:extLst>
          </p:cNvPr>
          <p:cNvSpPr txBox="1"/>
          <p:nvPr/>
        </p:nvSpPr>
        <p:spPr>
          <a:xfrm>
            <a:off x="1599247" y="3425312"/>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New Delhi</a:t>
            </a:r>
          </a:p>
        </p:txBody>
      </p:sp>
      <p:sp>
        <p:nvSpPr>
          <p:cNvPr id="1059" name="TextBox 1058">
            <a:extLst>
              <a:ext uri="{FF2B5EF4-FFF2-40B4-BE49-F238E27FC236}">
                <a16:creationId xmlns:a16="http://schemas.microsoft.com/office/drawing/2014/main" id="{89AC368A-10F8-5AED-C4C5-D328CE712F49}"/>
              </a:ext>
            </a:extLst>
          </p:cNvPr>
          <p:cNvSpPr txBox="1"/>
          <p:nvPr/>
        </p:nvSpPr>
        <p:spPr>
          <a:xfrm>
            <a:off x="2879407" y="3425312"/>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87.50</a:t>
            </a:r>
          </a:p>
        </p:txBody>
      </p:sp>
      <p:sp>
        <p:nvSpPr>
          <p:cNvPr id="1064" name="TextBox 1063">
            <a:extLst>
              <a:ext uri="{FF2B5EF4-FFF2-40B4-BE49-F238E27FC236}">
                <a16:creationId xmlns:a16="http://schemas.microsoft.com/office/drawing/2014/main" id="{76C9A31D-0524-B830-BDBF-007E79B1FCF5}"/>
              </a:ext>
            </a:extLst>
          </p:cNvPr>
          <p:cNvSpPr txBox="1"/>
          <p:nvPr/>
        </p:nvSpPr>
        <p:spPr>
          <a:xfrm>
            <a:off x="1599247" y="378129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Mumbai</a:t>
            </a:r>
          </a:p>
        </p:txBody>
      </p:sp>
      <p:sp>
        <p:nvSpPr>
          <p:cNvPr id="1065" name="TextBox 1064">
            <a:extLst>
              <a:ext uri="{FF2B5EF4-FFF2-40B4-BE49-F238E27FC236}">
                <a16:creationId xmlns:a16="http://schemas.microsoft.com/office/drawing/2014/main" id="{0BF7D97B-07F0-1518-0EC1-D6505312C880}"/>
              </a:ext>
            </a:extLst>
          </p:cNvPr>
          <p:cNvSpPr txBox="1"/>
          <p:nvPr/>
        </p:nvSpPr>
        <p:spPr>
          <a:xfrm>
            <a:off x="2879407" y="378129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510.21</a:t>
            </a:r>
          </a:p>
        </p:txBody>
      </p:sp>
      <p:sp>
        <p:nvSpPr>
          <p:cNvPr id="1070" name="TextBox 1069">
            <a:extLst>
              <a:ext uri="{FF2B5EF4-FFF2-40B4-BE49-F238E27FC236}">
                <a16:creationId xmlns:a16="http://schemas.microsoft.com/office/drawing/2014/main" id="{73AAC759-5D27-BDC9-6B79-2AD132CA4B32}"/>
              </a:ext>
            </a:extLst>
          </p:cNvPr>
          <p:cNvSpPr txBox="1"/>
          <p:nvPr/>
        </p:nvSpPr>
        <p:spPr>
          <a:xfrm>
            <a:off x="1599247" y="417259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Mumbai</a:t>
            </a:r>
          </a:p>
        </p:txBody>
      </p:sp>
      <p:sp>
        <p:nvSpPr>
          <p:cNvPr id="1071" name="TextBox 1070">
            <a:extLst>
              <a:ext uri="{FF2B5EF4-FFF2-40B4-BE49-F238E27FC236}">
                <a16:creationId xmlns:a16="http://schemas.microsoft.com/office/drawing/2014/main" id="{53F76EBB-AC25-FDE7-E580-3253F87A63EC}"/>
              </a:ext>
            </a:extLst>
          </p:cNvPr>
          <p:cNvSpPr txBox="1"/>
          <p:nvPr/>
        </p:nvSpPr>
        <p:spPr>
          <a:xfrm>
            <a:off x="2879407" y="417259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116.21</a:t>
            </a:r>
          </a:p>
        </p:txBody>
      </p:sp>
      <p:sp>
        <p:nvSpPr>
          <p:cNvPr id="1096" name="TextBox 1095">
            <a:extLst>
              <a:ext uri="{FF2B5EF4-FFF2-40B4-BE49-F238E27FC236}">
                <a16:creationId xmlns:a16="http://schemas.microsoft.com/office/drawing/2014/main" id="{825F191B-D928-076C-342A-570E74212929}"/>
              </a:ext>
            </a:extLst>
          </p:cNvPr>
          <p:cNvSpPr txBox="1"/>
          <p:nvPr/>
        </p:nvSpPr>
        <p:spPr>
          <a:xfrm>
            <a:off x="1599247" y="460064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Bengaluru</a:t>
            </a:r>
          </a:p>
        </p:txBody>
      </p:sp>
      <p:sp>
        <p:nvSpPr>
          <p:cNvPr id="1097" name="TextBox 1096">
            <a:extLst>
              <a:ext uri="{FF2B5EF4-FFF2-40B4-BE49-F238E27FC236}">
                <a16:creationId xmlns:a16="http://schemas.microsoft.com/office/drawing/2014/main" id="{F823B050-7B7E-9F51-CCD6-F6B9BA6135A1}"/>
              </a:ext>
            </a:extLst>
          </p:cNvPr>
          <p:cNvSpPr txBox="1"/>
          <p:nvPr/>
        </p:nvSpPr>
        <p:spPr>
          <a:xfrm>
            <a:off x="2879407" y="460064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19.32</a:t>
            </a:r>
          </a:p>
        </p:txBody>
      </p:sp>
      <p:pic>
        <p:nvPicPr>
          <p:cNvPr id="1030" name="Picture 6" descr="IndiGo Logo, symbol, meaning, history, PNG, brand">
            <a:extLst>
              <a:ext uri="{FF2B5EF4-FFF2-40B4-BE49-F238E27FC236}">
                <a16:creationId xmlns:a16="http://schemas.microsoft.com/office/drawing/2014/main" id="{B8F020C3-7C76-7459-5F30-D8235F2C4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89" y="1586077"/>
            <a:ext cx="566608" cy="3034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67A354FA-87EA-558A-4EDF-E4988C378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19134" y="1942655"/>
            <a:ext cx="540117" cy="3034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B64E6C13-63F4-01FD-FA4B-376A91280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134" y="2298636"/>
            <a:ext cx="566607" cy="3382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CAF0C707-C2E9-9289-A8AF-2F5304F74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63540" y="2427979"/>
            <a:ext cx="1222255" cy="843607"/>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6">
            <a:extLst>
              <a:ext uri="{FF2B5EF4-FFF2-40B4-BE49-F238E27FC236}">
                <a16:creationId xmlns:a16="http://schemas.microsoft.com/office/drawing/2014/main" id="{63A37E90-7E11-2971-D461-A2C50F9217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67144" y="3059762"/>
            <a:ext cx="444097" cy="303495"/>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6">
            <a:extLst>
              <a:ext uri="{FF2B5EF4-FFF2-40B4-BE49-F238E27FC236}">
                <a16:creationId xmlns:a16="http://schemas.microsoft.com/office/drawing/2014/main" id="{57D957C4-7999-4E45-1CBA-877B7E7B1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8967" y="3444175"/>
            <a:ext cx="1028274" cy="281902"/>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a:extLst>
              <a:ext uri="{FF2B5EF4-FFF2-40B4-BE49-F238E27FC236}">
                <a16:creationId xmlns:a16="http://schemas.microsoft.com/office/drawing/2014/main" id="{6550C236-7019-3E5B-A5F0-915E732FF8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545611" y="3743027"/>
            <a:ext cx="667557" cy="371109"/>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6">
            <a:extLst>
              <a:ext uri="{FF2B5EF4-FFF2-40B4-BE49-F238E27FC236}">
                <a16:creationId xmlns:a16="http://schemas.microsoft.com/office/drawing/2014/main" id="{14077C20-2ECC-CB58-E640-C655F83E8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371846" y="4257713"/>
            <a:ext cx="911534" cy="185512"/>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6">
            <a:extLst>
              <a:ext uri="{FF2B5EF4-FFF2-40B4-BE49-F238E27FC236}">
                <a16:creationId xmlns:a16="http://schemas.microsoft.com/office/drawing/2014/main" id="{07D07481-E1E0-C5EE-75C0-08B7CBAA16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525734" y="4566751"/>
            <a:ext cx="725534" cy="378654"/>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
            <a:extLst>
              <a:ext uri="{FF2B5EF4-FFF2-40B4-BE49-F238E27FC236}">
                <a16:creationId xmlns:a16="http://schemas.microsoft.com/office/drawing/2014/main" id="{1375DB01-D1A8-F96C-B976-157D32BDAA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48564" y="5078546"/>
            <a:ext cx="702703" cy="293526"/>
          </a:xfrm>
          <a:prstGeom prst="rect">
            <a:avLst/>
          </a:prstGeom>
          <a:noFill/>
          <a:extLst>
            <a:ext uri="{909E8E84-426E-40DD-AFC4-6F175D3DCCD1}">
              <a14:hiddenFill xmlns:a14="http://schemas.microsoft.com/office/drawing/2010/main">
                <a:solidFill>
                  <a:srgbClr val="FFFFFF"/>
                </a:solidFill>
              </a14:hiddenFill>
            </a:ext>
          </a:extLst>
        </p:spPr>
      </p:pic>
      <p:sp>
        <p:nvSpPr>
          <p:cNvPr id="1091" name="TextBox 1090">
            <a:extLst>
              <a:ext uri="{FF2B5EF4-FFF2-40B4-BE49-F238E27FC236}">
                <a16:creationId xmlns:a16="http://schemas.microsoft.com/office/drawing/2014/main" id="{ECC1DA2F-674E-5758-CE08-31248F141E22}"/>
              </a:ext>
            </a:extLst>
          </p:cNvPr>
          <p:cNvSpPr txBox="1"/>
          <p:nvPr/>
        </p:nvSpPr>
        <p:spPr>
          <a:xfrm>
            <a:off x="1599247" y="499194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Gurugram</a:t>
            </a:r>
          </a:p>
        </p:txBody>
      </p:sp>
      <p:sp>
        <p:nvSpPr>
          <p:cNvPr id="1092" name="TextBox 1091">
            <a:extLst>
              <a:ext uri="{FF2B5EF4-FFF2-40B4-BE49-F238E27FC236}">
                <a16:creationId xmlns:a16="http://schemas.microsoft.com/office/drawing/2014/main" id="{E41F79C8-19DB-16F7-A5DA-F706DEAF5C57}"/>
              </a:ext>
            </a:extLst>
          </p:cNvPr>
          <p:cNvSpPr txBox="1"/>
          <p:nvPr/>
        </p:nvSpPr>
        <p:spPr>
          <a:xfrm>
            <a:off x="2879407" y="499194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7.01</a:t>
            </a:r>
          </a:p>
        </p:txBody>
      </p:sp>
      <p:grpSp>
        <p:nvGrpSpPr>
          <p:cNvPr id="1101" name="Group 1100">
            <a:extLst>
              <a:ext uri="{FF2B5EF4-FFF2-40B4-BE49-F238E27FC236}">
                <a16:creationId xmlns:a16="http://schemas.microsoft.com/office/drawing/2014/main" id="{D6194856-8C97-B744-E5A4-982F04D527D3}"/>
              </a:ext>
            </a:extLst>
          </p:cNvPr>
          <p:cNvGrpSpPr/>
          <p:nvPr/>
        </p:nvGrpSpPr>
        <p:grpSpPr>
          <a:xfrm>
            <a:off x="6159693" y="1623687"/>
            <a:ext cx="1123172" cy="3643119"/>
            <a:chOff x="5736907" y="1623687"/>
            <a:chExt cx="1123172" cy="3643119"/>
          </a:xfrm>
        </p:grpSpPr>
        <p:sp>
          <p:nvSpPr>
            <p:cNvPr id="20" name="TextBox 19">
              <a:extLst>
                <a:ext uri="{FF2B5EF4-FFF2-40B4-BE49-F238E27FC236}">
                  <a16:creationId xmlns:a16="http://schemas.microsoft.com/office/drawing/2014/main" id="{8465975F-21B4-2F83-ADF8-2AB5882D6F90}"/>
                </a:ext>
              </a:extLst>
            </p:cNvPr>
            <p:cNvSpPr txBox="1"/>
            <p:nvPr/>
          </p:nvSpPr>
          <p:spPr>
            <a:xfrm>
              <a:off x="5736907" y="162368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315</a:t>
              </a:r>
            </a:p>
          </p:txBody>
        </p:sp>
        <p:sp>
          <p:nvSpPr>
            <p:cNvPr id="36" name="TextBox 35">
              <a:extLst>
                <a:ext uri="{FF2B5EF4-FFF2-40B4-BE49-F238E27FC236}">
                  <a16:creationId xmlns:a16="http://schemas.microsoft.com/office/drawing/2014/main" id="{CFECFAB9-3A30-C399-032F-112564FB7022}"/>
                </a:ext>
              </a:extLst>
            </p:cNvPr>
            <p:cNvSpPr txBox="1"/>
            <p:nvPr/>
          </p:nvSpPr>
          <p:spPr>
            <a:xfrm>
              <a:off x="5736907" y="198026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129</a:t>
              </a:r>
            </a:p>
          </p:txBody>
        </p:sp>
        <p:sp>
          <p:nvSpPr>
            <p:cNvPr id="42" name="TextBox 41">
              <a:extLst>
                <a:ext uri="{FF2B5EF4-FFF2-40B4-BE49-F238E27FC236}">
                  <a16:creationId xmlns:a16="http://schemas.microsoft.com/office/drawing/2014/main" id="{A5ED5E4B-9D26-CE35-D98E-F061872A6E94}"/>
                </a:ext>
              </a:extLst>
            </p:cNvPr>
            <p:cNvSpPr txBox="1"/>
            <p:nvPr/>
          </p:nvSpPr>
          <p:spPr>
            <a:xfrm>
              <a:off x="5736907" y="2336246"/>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28</a:t>
              </a:r>
            </a:p>
          </p:txBody>
        </p:sp>
        <p:sp>
          <p:nvSpPr>
            <p:cNvPr id="48" name="TextBox 47">
              <a:extLst>
                <a:ext uri="{FF2B5EF4-FFF2-40B4-BE49-F238E27FC236}">
                  <a16:creationId xmlns:a16="http://schemas.microsoft.com/office/drawing/2014/main" id="{C5D3FB30-27E6-D721-59AE-CCC1279E0943}"/>
                </a:ext>
              </a:extLst>
            </p:cNvPr>
            <p:cNvSpPr txBox="1"/>
            <p:nvPr/>
          </p:nvSpPr>
          <p:spPr>
            <a:xfrm>
              <a:off x="5736907" y="2727548"/>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55</a:t>
              </a:r>
            </a:p>
          </p:txBody>
        </p:sp>
        <p:sp>
          <p:nvSpPr>
            <p:cNvPr id="1055" name="TextBox 1054">
              <a:extLst>
                <a:ext uri="{FF2B5EF4-FFF2-40B4-BE49-F238E27FC236}">
                  <a16:creationId xmlns:a16="http://schemas.microsoft.com/office/drawing/2014/main" id="{D96AC6CE-DEE2-BD89-87D5-B5E50B077801}"/>
                </a:ext>
              </a:extLst>
            </p:cNvPr>
            <p:cNvSpPr txBox="1"/>
            <p:nvPr/>
          </p:nvSpPr>
          <p:spPr>
            <a:xfrm>
              <a:off x="5736907" y="3097372"/>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60</a:t>
              </a:r>
            </a:p>
          </p:txBody>
        </p:sp>
        <p:sp>
          <p:nvSpPr>
            <p:cNvPr id="1061" name="TextBox 1060">
              <a:extLst>
                <a:ext uri="{FF2B5EF4-FFF2-40B4-BE49-F238E27FC236}">
                  <a16:creationId xmlns:a16="http://schemas.microsoft.com/office/drawing/2014/main" id="{A4F201D8-366D-CAA2-5CF3-70E46A49BBFE}"/>
                </a:ext>
              </a:extLst>
            </p:cNvPr>
            <p:cNvSpPr txBox="1"/>
            <p:nvPr/>
          </p:nvSpPr>
          <p:spPr>
            <a:xfrm>
              <a:off x="5736907" y="3453950"/>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22</a:t>
              </a:r>
            </a:p>
          </p:txBody>
        </p:sp>
        <p:sp>
          <p:nvSpPr>
            <p:cNvPr id="1067" name="TextBox 1066">
              <a:extLst>
                <a:ext uri="{FF2B5EF4-FFF2-40B4-BE49-F238E27FC236}">
                  <a16:creationId xmlns:a16="http://schemas.microsoft.com/office/drawing/2014/main" id="{095F53C9-1AE4-03CB-7814-53E967E2ABA1}"/>
                </a:ext>
              </a:extLst>
            </p:cNvPr>
            <p:cNvSpPr txBox="1"/>
            <p:nvPr/>
          </p:nvSpPr>
          <p:spPr>
            <a:xfrm>
              <a:off x="5736907" y="3809931"/>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0</a:t>
              </a:r>
            </a:p>
          </p:txBody>
        </p:sp>
        <p:sp>
          <p:nvSpPr>
            <p:cNvPr id="1073" name="TextBox 1072">
              <a:extLst>
                <a:ext uri="{FF2B5EF4-FFF2-40B4-BE49-F238E27FC236}">
                  <a16:creationId xmlns:a16="http://schemas.microsoft.com/office/drawing/2014/main" id="{AB7C1828-8A54-C77D-F0FE-5BE60E5D13F5}"/>
                </a:ext>
              </a:extLst>
            </p:cNvPr>
            <p:cNvSpPr txBox="1"/>
            <p:nvPr/>
          </p:nvSpPr>
          <p:spPr>
            <a:xfrm>
              <a:off x="5736907" y="420123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6</a:t>
              </a:r>
            </a:p>
          </p:txBody>
        </p:sp>
        <p:sp>
          <p:nvSpPr>
            <p:cNvPr id="1099" name="TextBox 1098">
              <a:extLst>
                <a:ext uri="{FF2B5EF4-FFF2-40B4-BE49-F238E27FC236}">
                  <a16:creationId xmlns:a16="http://schemas.microsoft.com/office/drawing/2014/main" id="{DAFCBAE4-F839-0049-311C-723E950117B6}"/>
                </a:ext>
              </a:extLst>
            </p:cNvPr>
            <p:cNvSpPr txBox="1"/>
            <p:nvPr/>
          </p:nvSpPr>
          <p:spPr>
            <a:xfrm>
              <a:off x="5736907" y="462928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8</a:t>
              </a:r>
            </a:p>
          </p:txBody>
        </p:sp>
        <p:sp>
          <p:nvSpPr>
            <p:cNvPr id="1094" name="TextBox 1093">
              <a:extLst>
                <a:ext uri="{FF2B5EF4-FFF2-40B4-BE49-F238E27FC236}">
                  <a16:creationId xmlns:a16="http://schemas.microsoft.com/office/drawing/2014/main" id="{99D15360-E6D1-AA7D-CBA4-9F3FD0F65CC7}"/>
                </a:ext>
              </a:extLst>
            </p:cNvPr>
            <p:cNvSpPr txBox="1"/>
            <p:nvPr/>
          </p:nvSpPr>
          <p:spPr>
            <a:xfrm>
              <a:off x="5736907" y="502058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3</a:t>
              </a:r>
            </a:p>
          </p:txBody>
        </p:sp>
      </p:grpSp>
      <p:cxnSp>
        <p:nvCxnSpPr>
          <p:cNvPr id="1103" name="Straight Connector 1102">
            <a:extLst>
              <a:ext uri="{FF2B5EF4-FFF2-40B4-BE49-F238E27FC236}">
                <a16:creationId xmlns:a16="http://schemas.microsoft.com/office/drawing/2014/main" id="{6CC0EBB7-4E25-DE47-B629-AC01641DA369}"/>
              </a:ext>
            </a:extLst>
          </p:cNvPr>
          <p:cNvCxnSpPr>
            <a:cxnSpLocks/>
          </p:cNvCxnSpPr>
          <p:nvPr/>
        </p:nvCxnSpPr>
        <p:spPr>
          <a:xfrm>
            <a:off x="1517967" y="1559877"/>
            <a:ext cx="0" cy="3845243"/>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4071A5B6-5151-22FA-DC73-A785C3416F8B}"/>
              </a:ext>
            </a:extLst>
          </p:cNvPr>
          <p:cNvCxnSpPr>
            <a:cxnSpLocks/>
          </p:cNvCxnSpPr>
          <p:nvPr/>
        </p:nvCxnSpPr>
        <p:spPr>
          <a:xfrm>
            <a:off x="2869247" y="1509077"/>
            <a:ext cx="0" cy="3845243"/>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AB8345C2-B18F-F467-A118-217763927867}"/>
              </a:ext>
            </a:extLst>
          </p:cNvPr>
          <p:cNvCxnSpPr>
            <a:cxnSpLocks/>
          </p:cNvCxnSpPr>
          <p:nvPr/>
        </p:nvCxnSpPr>
        <p:spPr>
          <a:xfrm>
            <a:off x="4190047" y="1519237"/>
            <a:ext cx="0" cy="3804603"/>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CBD55EC8-0414-8A19-8A94-A09B0AF6D945}"/>
              </a:ext>
            </a:extLst>
          </p:cNvPr>
          <p:cNvCxnSpPr>
            <a:cxnSpLocks/>
          </p:cNvCxnSpPr>
          <p:nvPr/>
        </p:nvCxnSpPr>
        <p:spPr>
          <a:xfrm>
            <a:off x="5856287" y="1478597"/>
            <a:ext cx="0" cy="3845243"/>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grpSp>
        <p:nvGrpSpPr>
          <p:cNvPr id="1111" name="Group 1110">
            <a:extLst>
              <a:ext uri="{FF2B5EF4-FFF2-40B4-BE49-F238E27FC236}">
                <a16:creationId xmlns:a16="http://schemas.microsoft.com/office/drawing/2014/main" id="{7FD7FC9F-E5DE-A453-2176-CCD0DCC2E97B}"/>
              </a:ext>
            </a:extLst>
          </p:cNvPr>
          <p:cNvGrpSpPr/>
          <p:nvPr/>
        </p:nvGrpSpPr>
        <p:grpSpPr>
          <a:xfrm>
            <a:off x="8026846" y="1481223"/>
            <a:ext cx="3830192" cy="2159956"/>
            <a:chOff x="-525300" y="1142678"/>
            <a:chExt cx="12551630" cy="3811043"/>
          </a:xfrm>
        </p:grpSpPr>
        <p:sp>
          <p:nvSpPr>
            <p:cNvPr id="1112" name="Rectangle 1111">
              <a:extLst>
                <a:ext uri="{FF2B5EF4-FFF2-40B4-BE49-F238E27FC236}">
                  <a16:creationId xmlns:a16="http://schemas.microsoft.com/office/drawing/2014/main" id="{A0B51671-87A4-5E13-5FE5-C0F213C25219}"/>
                </a:ext>
              </a:extLst>
            </p:cNvPr>
            <p:cNvSpPr/>
            <p:nvPr/>
          </p:nvSpPr>
          <p:spPr>
            <a:xfrm>
              <a:off x="-525299" y="1142678"/>
              <a:ext cx="12551629" cy="381104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3" name="TextBox 1112">
              <a:extLst>
                <a:ext uri="{FF2B5EF4-FFF2-40B4-BE49-F238E27FC236}">
                  <a16:creationId xmlns:a16="http://schemas.microsoft.com/office/drawing/2014/main" id="{C2F628AE-6458-05BE-4623-02121D9CC8AA}"/>
                </a:ext>
              </a:extLst>
            </p:cNvPr>
            <p:cNvSpPr txBox="1"/>
            <p:nvPr/>
          </p:nvSpPr>
          <p:spPr>
            <a:xfrm>
              <a:off x="-525300" y="1325422"/>
              <a:ext cx="12551629" cy="123020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1116" name="Graphic 1115">
            <a:extLst>
              <a:ext uri="{FF2B5EF4-FFF2-40B4-BE49-F238E27FC236}">
                <a16:creationId xmlns:a16="http://schemas.microsoft.com/office/drawing/2014/main" id="{AF1BA4AC-75BF-7D4D-C84D-5D0E625F48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627032" y="1513278"/>
            <a:ext cx="350721" cy="350721"/>
          </a:xfrm>
          <a:prstGeom prst="rect">
            <a:avLst/>
          </a:prstGeom>
        </p:spPr>
      </p:pic>
      <p:sp>
        <p:nvSpPr>
          <p:cNvPr id="1136" name="TextBox 1135">
            <a:extLst>
              <a:ext uri="{FF2B5EF4-FFF2-40B4-BE49-F238E27FC236}">
                <a16:creationId xmlns:a16="http://schemas.microsoft.com/office/drawing/2014/main" id="{5642CC99-A0AA-8349-1F4B-2655CC2B0C6B}"/>
              </a:ext>
            </a:extLst>
          </p:cNvPr>
          <p:cNvSpPr txBox="1"/>
          <p:nvPr/>
        </p:nvSpPr>
        <p:spPr>
          <a:xfrm>
            <a:off x="8037518" y="1466723"/>
            <a:ext cx="3819519" cy="2048959"/>
          </a:xfrm>
          <a:prstGeom prst="rect">
            <a:avLst/>
          </a:prstGeom>
          <a:noFill/>
        </p:spPr>
        <p:txBody>
          <a:bodyPr wrap="square" rtlCol="0">
            <a:spAutoFit/>
          </a:bodyPr>
          <a:lstStyle/>
          <a:p>
            <a:pPr>
              <a:lnSpc>
                <a:spcPct val="150000"/>
              </a:lnSpc>
            </a:pPr>
            <a:r>
              <a:rPr lang="en-US" sz="1000" b="1" dirty="0">
                <a:solidFill>
                  <a:schemeClr val="bg1"/>
                </a:solidFill>
                <a:latin typeface="Arial" panose="020B0604020202020204" pitchFamily="34" charset="0"/>
                <a:cs typeface="Arial" panose="020B0604020202020204" pitchFamily="34" charset="0"/>
              </a:rPr>
              <a:t>International Expansion</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Indian airlines are expanding their international footprints, particularly in the Middle East, Southeast Asia, and Europe.</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For instance, IndiGo will be adding an </a:t>
            </a:r>
            <a:r>
              <a:rPr lang="en-US" sz="1400" b="1" dirty="0">
                <a:solidFill>
                  <a:schemeClr val="bg1"/>
                </a:solidFill>
                <a:latin typeface="Arial" panose="020B0604020202020204" pitchFamily="34" charset="0"/>
                <a:cs typeface="Arial" panose="020B0604020202020204" pitchFamily="34" charset="0"/>
              </a:rPr>
              <a:t>174 </a:t>
            </a:r>
            <a:r>
              <a:rPr lang="en-US" sz="1000" dirty="0">
                <a:solidFill>
                  <a:schemeClr val="bg1"/>
                </a:solidFill>
                <a:latin typeface="Arial" panose="020B0604020202020204" pitchFamily="34" charset="0"/>
                <a:cs typeface="Arial" panose="020B0604020202020204" pitchFamily="34" charset="0"/>
              </a:rPr>
              <a:t>weekly international flights between June and September 2023, including new destinations, routes, and frequencies.</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Partnerships and alliances with foreign carriers are being formed to increase global reach.</a:t>
            </a:r>
          </a:p>
        </p:txBody>
      </p:sp>
      <p:pic>
        <p:nvPicPr>
          <p:cNvPr id="1142" name="Graphic 1141">
            <a:extLst>
              <a:ext uri="{FF2B5EF4-FFF2-40B4-BE49-F238E27FC236}">
                <a16:creationId xmlns:a16="http://schemas.microsoft.com/office/drawing/2014/main" id="{7F3474E0-4824-1DD1-40DE-0AF94E9055B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645816" y="3693665"/>
            <a:ext cx="350721" cy="350721"/>
          </a:xfrm>
          <a:prstGeom prst="rect">
            <a:avLst/>
          </a:prstGeom>
        </p:spPr>
      </p:pic>
      <p:sp>
        <p:nvSpPr>
          <p:cNvPr id="1149" name="TextBox 1148">
            <a:extLst>
              <a:ext uri="{FF2B5EF4-FFF2-40B4-BE49-F238E27FC236}">
                <a16:creationId xmlns:a16="http://schemas.microsoft.com/office/drawing/2014/main" id="{F9384954-B097-1E0A-EA8E-6A7E88825A6A}"/>
              </a:ext>
            </a:extLst>
          </p:cNvPr>
          <p:cNvSpPr txBox="1"/>
          <p:nvPr/>
        </p:nvSpPr>
        <p:spPr>
          <a:xfrm>
            <a:off x="7996537" y="1205113"/>
            <a:ext cx="257704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1">
                    <a:lumMod val="50000"/>
                  </a:schemeClr>
                </a:solidFill>
                <a:latin typeface="Arial" panose="020B0604020202020204" pitchFamily="34" charset="0"/>
                <a:cs typeface="Arial" panose="020B0604020202020204" pitchFamily="34" charset="0"/>
              </a:rPr>
              <a:t>Key Insights</a:t>
            </a:r>
            <a:endParaRPr kumimoji="0" lang="en-AG" sz="1100" b="1"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grpSp>
        <p:nvGrpSpPr>
          <p:cNvPr id="1154" name="Group 1153">
            <a:extLst>
              <a:ext uri="{FF2B5EF4-FFF2-40B4-BE49-F238E27FC236}">
                <a16:creationId xmlns:a16="http://schemas.microsoft.com/office/drawing/2014/main" id="{69C50DED-10D8-172E-97FB-22E05619E426}"/>
              </a:ext>
            </a:extLst>
          </p:cNvPr>
          <p:cNvGrpSpPr/>
          <p:nvPr/>
        </p:nvGrpSpPr>
        <p:grpSpPr>
          <a:xfrm>
            <a:off x="8026845" y="3731274"/>
            <a:ext cx="3830192" cy="2023299"/>
            <a:chOff x="-525300" y="1142678"/>
            <a:chExt cx="12551630" cy="3811043"/>
          </a:xfrm>
        </p:grpSpPr>
        <p:sp>
          <p:nvSpPr>
            <p:cNvPr id="1155" name="Rectangle 1154">
              <a:extLst>
                <a:ext uri="{FF2B5EF4-FFF2-40B4-BE49-F238E27FC236}">
                  <a16:creationId xmlns:a16="http://schemas.microsoft.com/office/drawing/2014/main" id="{DC267E8D-8F8D-D1ED-65C7-6A14A38BEBEF}"/>
                </a:ext>
              </a:extLst>
            </p:cNvPr>
            <p:cNvSpPr/>
            <p:nvPr/>
          </p:nvSpPr>
          <p:spPr>
            <a:xfrm>
              <a:off x="-525299" y="1142678"/>
              <a:ext cx="12551629" cy="381104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6" name="TextBox 1155">
              <a:extLst>
                <a:ext uri="{FF2B5EF4-FFF2-40B4-BE49-F238E27FC236}">
                  <a16:creationId xmlns:a16="http://schemas.microsoft.com/office/drawing/2014/main" id="{75FF093B-6867-7A0D-F6B7-02B711715862}"/>
                </a:ext>
              </a:extLst>
            </p:cNvPr>
            <p:cNvSpPr txBox="1"/>
            <p:nvPr/>
          </p:nvSpPr>
          <p:spPr>
            <a:xfrm>
              <a:off x="-525300" y="1325422"/>
              <a:ext cx="12551629" cy="123020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160" name="TextBox 1159">
            <a:extLst>
              <a:ext uri="{FF2B5EF4-FFF2-40B4-BE49-F238E27FC236}">
                <a16:creationId xmlns:a16="http://schemas.microsoft.com/office/drawing/2014/main" id="{39409938-36D4-2BC8-0394-8AC41CDD0F04}"/>
              </a:ext>
            </a:extLst>
          </p:cNvPr>
          <p:cNvSpPr txBox="1"/>
          <p:nvPr/>
        </p:nvSpPr>
        <p:spPr>
          <a:xfrm>
            <a:off x="8037518" y="3700227"/>
            <a:ext cx="3843862" cy="1991379"/>
          </a:xfrm>
          <a:prstGeom prst="rect">
            <a:avLst/>
          </a:prstGeom>
          <a:noFill/>
        </p:spPr>
        <p:txBody>
          <a:bodyPr wrap="square" rtlCol="0">
            <a:spAutoFit/>
          </a:bodyPr>
          <a:lstStyle/>
          <a:p>
            <a:pPr>
              <a:lnSpc>
                <a:spcPct val="150000"/>
              </a:lnSpc>
            </a:pPr>
            <a:r>
              <a:rPr lang="en-US" sz="1000" b="1" dirty="0">
                <a:solidFill>
                  <a:schemeClr val="bg1"/>
                </a:solidFill>
                <a:latin typeface="Arial" panose="020B0604020202020204" pitchFamily="34" charset="0"/>
                <a:cs typeface="Arial" panose="020B0604020202020204" pitchFamily="34" charset="0"/>
              </a:rPr>
              <a:t>Domestic Growth and Connectivity</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Expansion of regional airports and government initiatives (</a:t>
            </a:r>
            <a:r>
              <a:rPr lang="en-US" sz="1000" dirty="0" err="1">
                <a:solidFill>
                  <a:schemeClr val="bg1"/>
                </a:solidFill>
                <a:latin typeface="Arial" panose="020B0604020202020204" pitchFamily="34" charset="0"/>
                <a:cs typeface="Arial" panose="020B0604020202020204" pitchFamily="34" charset="0"/>
              </a:rPr>
              <a:t>Udan</a:t>
            </a:r>
            <a:r>
              <a:rPr lang="en-US" sz="1000" dirty="0">
                <a:solidFill>
                  <a:schemeClr val="bg1"/>
                </a:solidFill>
                <a:latin typeface="Arial" panose="020B0604020202020204" pitchFamily="34" charset="0"/>
                <a:cs typeface="Arial" panose="020B0604020202020204" pitchFamily="34" charset="0"/>
              </a:rPr>
              <a:t> scheme) enhance domestic connectivity.</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Boeing projects India will be needing 2,210 new planes in the next two decades, of which1,983 units will be single-aisle jets used for domestic purposes</a:t>
            </a:r>
          </a:p>
          <a:p>
            <a:pPr marL="171450" indent="-171450">
              <a:lnSpc>
                <a:spcPct val="150000"/>
              </a:lnSpc>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 The number of operational airports in the country has doubled from </a:t>
            </a:r>
            <a:r>
              <a:rPr lang="en-US" sz="1400" b="1" dirty="0">
                <a:solidFill>
                  <a:schemeClr val="bg1"/>
                </a:solidFill>
                <a:latin typeface="Arial" panose="020B0604020202020204" pitchFamily="34" charset="0"/>
                <a:cs typeface="Arial" panose="020B0604020202020204" pitchFamily="34" charset="0"/>
              </a:rPr>
              <a:t>74</a:t>
            </a:r>
            <a:r>
              <a:rPr lang="en-US" sz="1000" dirty="0">
                <a:solidFill>
                  <a:schemeClr val="bg1"/>
                </a:solidFill>
                <a:latin typeface="Arial" panose="020B0604020202020204" pitchFamily="34" charset="0"/>
                <a:cs typeface="Arial" panose="020B0604020202020204" pitchFamily="34" charset="0"/>
              </a:rPr>
              <a:t> in 2014 to </a:t>
            </a:r>
            <a:r>
              <a:rPr lang="en-US" sz="1400" b="1" dirty="0">
                <a:solidFill>
                  <a:schemeClr val="bg1"/>
                </a:solidFill>
                <a:latin typeface="Arial" panose="020B0604020202020204" pitchFamily="34" charset="0"/>
                <a:cs typeface="Arial" panose="020B0604020202020204" pitchFamily="34" charset="0"/>
              </a:rPr>
              <a:t>148</a:t>
            </a:r>
            <a:r>
              <a:rPr lang="en-US" sz="1200"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anose="020B0604020202020204" pitchFamily="34" charset="0"/>
                <a:cs typeface="Arial" panose="020B0604020202020204" pitchFamily="34" charset="0"/>
              </a:rPr>
              <a:t>in 2023</a:t>
            </a:r>
          </a:p>
        </p:txBody>
      </p:sp>
      <p:sp>
        <p:nvSpPr>
          <p:cNvPr id="4" name="TextBox 3">
            <a:extLst>
              <a:ext uri="{FF2B5EF4-FFF2-40B4-BE49-F238E27FC236}">
                <a16:creationId xmlns:a16="http://schemas.microsoft.com/office/drawing/2014/main" id="{D45FE1F9-C1C1-5E89-F56E-05CA9E94BBB9}"/>
              </a:ext>
            </a:extLst>
          </p:cNvPr>
          <p:cNvSpPr txBox="1"/>
          <p:nvPr/>
        </p:nvSpPr>
        <p:spPr>
          <a:xfrm>
            <a:off x="315351" y="6381750"/>
            <a:ext cx="118683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Note: Revenue in USD Million</a:t>
            </a:r>
          </a:p>
        </p:txBody>
      </p:sp>
      <p:sp>
        <p:nvSpPr>
          <p:cNvPr id="5" name="TextBox 4">
            <a:extLst>
              <a:ext uri="{FF2B5EF4-FFF2-40B4-BE49-F238E27FC236}">
                <a16:creationId xmlns:a16="http://schemas.microsoft.com/office/drawing/2014/main" id="{B1FB94FB-1871-F1E7-9716-8DBC979CF718}"/>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grpSp>
        <p:nvGrpSpPr>
          <p:cNvPr id="27" name="Group 26">
            <a:extLst>
              <a:ext uri="{FF2B5EF4-FFF2-40B4-BE49-F238E27FC236}">
                <a16:creationId xmlns:a16="http://schemas.microsoft.com/office/drawing/2014/main" id="{85431BA5-3F2C-7960-2F6F-C7DD5C8A1547}"/>
              </a:ext>
            </a:extLst>
          </p:cNvPr>
          <p:cNvGrpSpPr/>
          <p:nvPr/>
        </p:nvGrpSpPr>
        <p:grpSpPr>
          <a:xfrm>
            <a:off x="4447708" y="1595049"/>
            <a:ext cx="1123172" cy="3643119"/>
            <a:chOff x="5736907" y="1623687"/>
            <a:chExt cx="1123172" cy="3643119"/>
          </a:xfrm>
        </p:grpSpPr>
        <p:sp>
          <p:nvSpPr>
            <p:cNvPr id="28" name="TextBox 27">
              <a:extLst>
                <a:ext uri="{FF2B5EF4-FFF2-40B4-BE49-F238E27FC236}">
                  <a16:creationId xmlns:a16="http://schemas.microsoft.com/office/drawing/2014/main" id="{CBB3B439-39A3-B96A-B8B9-4C5C856B1E0C}"/>
                </a:ext>
              </a:extLst>
            </p:cNvPr>
            <p:cNvSpPr txBox="1"/>
            <p:nvPr/>
          </p:nvSpPr>
          <p:spPr>
            <a:xfrm>
              <a:off x="5736907" y="1623687"/>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42%</a:t>
              </a:r>
            </a:p>
          </p:txBody>
        </p:sp>
        <p:sp>
          <p:nvSpPr>
            <p:cNvPr id="30" name="TextBox 29">
              <a:extLst>
                <a:ext uri="{FF2B5EF4-FFF2-40B4-BE49-F238E27FC236}">
                  <a16:creationId xmlns:a16="http://schemas.microsoft.com/office/drawing/2014/main" id="{3BFFFA5E-CD86-FF2B-9928-FAE9D4274820}"/>
                </a:ext>
              </a:extLst>
            </p:cNvPr>
            <p:cNvSpPr txBox="1"/>
            <p:nvPr/>
          </p:nvSpPr>
          <p:spPr>
            <a:xfrm>
              <a:off x="5736907" y="198026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26%</a:t>
              </a:r>
            </a:p>
          </p:txBody>
        </p:sp>
        <p:sp>
          <p:nvSpPr>
            <p:cNvPr id="31" name="TextBox 30">
              <a:extLst>
                <a:ext uri="{FF2B5EF4-FFF2-40B4-BE49-F238E27FC236}">
                  <a16:creationId xmlns:a16="http://schemas.microsoft.com/office/drawing/2014/main" id="{9444E8E9-25DE-E466-0C6B-8EE1D916D0F2}"/>
                </a:ext>
              </a:extLst>
            </p:cNvPr>
            <p:cNvSpPr txBox="1"/>
            <p:nvPr/>
          </p:nvSpPr>
          <p:spPr>
            <a:xfrm>
              <a:off x="5736907" y="2336246"/>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3%</a:t>
              </a:r>
            </a:p>
          </p:txBody>
        </p:sp>
        <p:sp>
          <p:nvSpPr>
            <p:cNvPr id="32" name="TextBox 31">
              <a:extLst>
                <a:ext uri="{FF2B5EF4-FFF2-40B4-BE49-F238E27FC236}">
                  <a16:creationId xmlns:a16="http://schemas.microsoft.com/office/drawing/2014/main" id="{6B2D001C-89E6-55EF-36DB-FE56B28D3B1D}"/>
                </a:ext>
              </a:extLst>
            </p:cNvPr>
            <p:cNvSpPr txBox="1"/>
            <p:nvPr/>
          </p:nvSpPr>
          <p:spPr>
            <a:xfrm>
              <a:off x="5736907" y="2727548"/>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10%</a:t>
              </a:r>
            </a:p>
          </p:txBody>
        </p:sp>
        <p:sp>
          <p:nvSpPr>
            <p:cNvPr id="37" name="TextBox 36">
              <a:extLst>
                <a:ext uri="{FF2B5EF4-FFF2-40B4-BE49-F238E27FC236}">
                  <a16:creationId xmlns:a16="http://schemas.microsoft.com/office/drawing/2014/main" id="{8A1CB59D-E609-5587-3010-FEB8B02A0EDA}"/>
                </a:ext>
              </a:extLst>
            </p:cNvPr>
            <p:cNvSpPr txBox="1"/>
            <p:nvPr/>
          </p:nvSpPr>
          <p:spPr>
            <a:xfrm>
              <a:off x="5736907" y="3097372"/>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8%</a:t>
              </a:r>
            </a:p>
          </p:txBody>
        </p:sp>
        <p:sp>
          <p:nvSpPr>
            <p:cNvPr id="43" name="TextBox 42">
              <a:extLst>
                <a:ext uri="{FF2B5EF4-FFF2-40B4-BE49-F238E27FC236}">
                  <a16:creationId xmlns:a16="http://schemas.microsoft.com/office/drawing/2014/main" id="{81F58677-0233-6FB0-D35B-B3BF2C25E432}"/>
                </a:ext>
              </a:extLst>
            </p:cNvPr>
            <p:cNvSpPr txBox="1"/>
            <p:nvPr/>
          </p:nvSpPr>
          <p:spPr>
            <a:xfrm>
              <a:off x="5736907" y="3453950"/>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a:t>
              </a:r>
            </a:p>
          </p:txBody>
        </p:sp>
        <p:sp>
          <p:nvSpPr>
            <p:cNvPr id="49" name="TextBox 48">
              <a:extLst>
                <a:ext uri="{FF2B5EF4-FFF2-40B4-BE49-F238E27FC236}">
                  <a16:creationId xmlns:a16="http://schemas.microsoft.com/office/drawing/2014/main" id="{43C485EC-5DBC-85CD-A0D1-7DDE270B86E0}"/>
                </a:ext>
              </a:extLst>
            </p:cNvPr>
            <p:cNvSpPr txBox="1"/>
            <p:nvPr/>
          </p:nvSpPr>
          <p:spPr>
            <a:xfrm>
              <a:off x="5736907" y="3809931"/>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6%</a:t>
              </a:r>
            </a:p>
          </p:txBody>
        </p:sp>
        <p:sp>
          <p:nvSpPr>
            <p:cNvPr id="50" name="TextBox 49">
              <a:extLst>
                <a:ext uri="{FF2B5EF4-FFF2-40B4-BE49-F238E27FC236}">
                  <a16:creationId xmlns:a16="http://schemas.microsoft.com/office/drawing/2014/main" id="{36A57D41-782C-0CD1-AAC6-FA402A3592C4}"/>
                </a:ext>
              </a:extLst>
            </p:cNvPr>
            <p:cNvSpPr txBox="1"/>
            <p:nvPr/>
          </p:nvSpPr>
          <p:spPr>
            <a:xfrm>
              <a:off x="5736907" y="420123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1%</a:t>
              </a:r>
            </a:p>
          </p:txBody>
        </p:sp>
        <p:sp>
          <p:nvSpPr>
            <p:cNvPr id="51" name="TextBox 50">
              <a:extLst>
                <a:ext uri="{FF2B5EF4-FFF2-40B4-BE49-F238E27FC236}">
                  <a16:creationId xmlns:a16="http://schemas.microsoft.com/office/drawing/2014/main" id="{DC92E8CB-AFA4-B558-F124-FC3FF85C2DF9}"/>
                </a:ext>
              </a:extLst>
            </p:cNvPr>
            <p:cNvSpPr txBox="1"/>
            <p:nvPr/>
          </p:nvSpPr>
          <p:spPr>
            <a:xfrm>
              <a:off x="5736907" y="4629283"/>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0.20%</a:t>
              </a:r>
            </a:p>
          </p:txBody>
        </p:sp>
        <p:sp>
          <p:nvSpPr>
            <p:cNvPr id="52" name="TextBox 51">
              <a:extLst>
                <a:ext uri="{FF2B5EF4-FFF2-40B4-BE49-F238E27FC236}">
                  <a16:creationId xmlns:a16="http://schemas.microsoft.com/office/drawing/2014/main" id="{A2F30A5C-D36B-E865-F419-C43065884C62}"/>
                </a:ext>
              </a:extLst>
            </p:cNvPr>
            <p:cNvSpPr txBox="1"/>
            <p:nvPr/>
          </p:nvSpPr>
          <p:spPr>
            <a:xfrm>
              <a:off x="5736907" y="5020585"/>
              <a:ext cx="1123172" cy="246221"/>
            </a:xfrm>
            <a:prstGeom prst="rect">
              <a:avLst/>
            </a:prstGeom>
            <a:noFill/>
          </p:spPr>
          <p:txBody>
            <a:bodyPr wrap="square" rtlCol="0">
              <a:spAutoFit/>
            </a:bodyPr>
            <a:lstStyle/>
            <a:p>
              <a:pPr algn="ctr"/>
              <a:r>
                <a:rPr lang="en-IN" sz="1000" dirty="0">
                  <a:latin typeface="Arial" panose="020B0604020202020204" pitchFamily="34" charset="0"/>
                  <a:cs typeface="Arial" panose="020B0604020202020204" pitchFamily="34" charset="0"/>
                </a:rPr>
                <a:t>0.10%</a:t>
              </a:r>
            </a:p>
          </p:txBody>
        </p:sp>
      </p:grpSp>
    </p:spTree>
    <p:extLst>
      <p:ext uri="{BB962C8B-B14F-4D97-AF65-F5344CB8AC3E}">
        <p14:creationId xmlns:p14="http://schemas.microsoft.com/office/powerpoint/2010/main" val="115227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1B892F-8D43-9EB3-8C95-473D7829C949}"/>
              </a:ext>
            </a:extLst>
          </p:cNvPr>
          <p:cNvSpPr/>
          <p:nvPr/>
        </p:nvSpPr>
        <p:spPr>
          <a:xfrm>
            <a:off x="302577" y="1562595"/>
            <a:ext cx="3583705" cy="24124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F284BB-9173-38B9-522A-9BDCDAC9B8B6}"/>
              </a:ext>
            </a:extLst>
          </p:cNvPr>
          <p:cNvSpPr txBox="1"/>
          <p:nvPr/>
        </p:nvSpPr>
        <p:spPr>
          <a:xfrm>
            <a:off x="300037" y="1204561"/>
            <a:ext cx="3583705" cy="400110"/>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Aviation Companies Market Share (%) in terms of Market Demand, FY2023</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4487D878-3451-0173-1277-FEF26D25FC7F}"/>
              </a:ext>
            </a:extLst>
          </p:cNvPr>
          <p:cNvSpPr/>
          <p:nvPr/>
        </p:nvSpPr>
        <p:spPr>
          <a:xfrm>
            <a:off x="4098134" y="1562594"/>
            <a:ext cx="3942875" cy="24124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8B4E79B-6760-B66E-8B2C-27776D726C37}"/>
              </a:ext>
            </a:extLst>
          </p:cNvPr>
          <p:cNvSpPr txBox="1"/>
          <p:nvPr/>
        </p:nvSpPr>
        <p:spPr>
          <a:xfrm>
            <a:off x="4098134" y="1204561"/>
            <a:ext cx="3942875" cy="400110"/>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Aviation Companies Market Share (%) in terms of Passenger Carried, FY2023</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a16="http://schemas.microsoft.com/office/drawing/2014/main" id="{102863E1-936D-F99D-D7C4-0D43462DA510}"/>
              </a:ext>
            </a:extLst>
          </p:cNvPr>
          <p:cNvSpPr/>
          <p:nvPr/>
        </p:nvSpPr>
        <p:spPr>
          <a:xfrm>
            <a:off x="8267278" y="1566267"/>
            <a:ext cx="3583705" cy="24088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716CA1-887C-FFB1-4241-0BF221803CE3}"/>
              </a:ext>
            </a:extLst>
          </p:cNvPr>
          <p:cNvSpPr txBox="1"/>
          <p:nvPr/>
        </p:nvSpPr>
        <p:spPr>
          <a:xfrm>
            <a:off x="8267278" y="1208233"/>
            <a:ext cx="3583705" cy="400110"/>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Aviation Companies Market Share (%) in terms of Operating Fleet, FY2023</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a:extLst>
              <a:ext uri="{FF2B5EF4-FFF2-40B4-BE49-F238E27FC236}">
                <a16:creationId xmlns:a16="http://schemas.microsoft.com/office/drawing/2014/main" id="{2345C8C2-7D24-7661-C0BB-BE0176CB053F}"/>
              </a:ext>
            </a:extLst>
          </p:cNvPr>
          <p:cNvSpPr/>
          <p:nvPr/>
        </p:nvSpPr>
        <p:spPr>
          <a:xfrm>
            <a:off x="315351" y="4708741"/>
            <a:ext cx="11541687" cy="167300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9CF12B1-2A92-7831-39DE-5F0119EB4559}"/>
              </a:ext>
            </a:extLst>
          </p:cNvPr>
          <p:cNvSpPr txBox="1"/>
          <p:nvPr/>
        </p:nvSpPr>
        <p:spPr>
          <a:xfrm>
            <a:off x="550207" y="4358020"/>
            <a:ext cx="1155700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1">
                    <a:lumMod val="50000"/>
                  </a:schemeClr>
                </a:solidFill>
                <a:latin typeface="Arial" panose="020B0604020202020204" pitchFamily="34" charset="0"/>
                <a:cs typeface="Arial" panose="020B0604020202020204" pitchFamily="34" charset="0"/>
              </a:rPr>
              <a:t>Key Takeaways</a:t>
            </a:r>
            <a:endParaRPr kumimoji="0" lang="en-AG" sz="1100" b="1"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cxnSp>
        <p:nvCxnSpPr>
          <p:cNvPr id="21" name="Straight Connector 20">
            <a:extLst>
              <a:ext uri="{FF2B5EF4-FFF2-40B4-BE49-F238E27FC236}">
                <a16:creationId xmlns:a16="http://schemas.microsoft.com/office/drawing/2014/main" id="{A61C8A70-F29D-DBA0-F7CE-B039FAD0C88D}"/>
              </a:ext>
            </a:extLst>
          </p:cNvPr>
          <p:cNvCxnSpPr>
            <a:cxnSpLocks/>
          </p:cNvCxnSpPr>
          <p:nvPr/>
        </p:nvCxnSpPr>
        <p:spPr>
          <a:xfrm>
            <a:off x="3981981" y="1204561"/>
            <a:ext cx="0" cy="2770508"/>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C6C7EF-BA0A-A845-04E1-43966329841E}"/>
              </a:ext>
            </a:extLst>
          </p:cNvPr>
          <p:cNvCxnSpPr>
            <a:cxnSpLocks/>
          </p:cNvCxnSpPr>
          <p:nvPr/>
        </p:nvCxnSpPr>
        <p:spPr>
          <a:xfrm>
            <a:off x="8172981" y="1174081"/>
            <a:ext cx="0" cy="2837436"/>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pic>
        <p:nvPicPr>
          <p:cNvPr id="24" name="Graphic 23" descr="Newspaper with solid fill">
            <a:extLst>
              <a:ext uri="{FF2B5EF4-FFF2-40B4-BE49-F238E27FC236}">
                <a16:creationId xmlns:a16="http://schemas.microsoft.com/office/drawing/2014/main" id="{E380AFAB-5628-32F9-8C7B-C47C7CBDA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799" y="4330632"/>
            <a:ext cx="350721" cy="350721"/>
          </a:xfrm>
          <a:prstGeom prst="rect">
            <a:avLst/>
          </a:prstGeom>
        </p:spPr>
      </p:pic>
      <p:sp>
        <p:nvSpPr>
          <p:cNvPr id="25" name="TextBox 24">
            <a:extLst>
              <a:ext uri="{FF2B5EF4-FFF2-40B4-BE49-F238E27FC236}">
                <a16:creationId xmlns:a16="http://schemas.microsoft.com/office/drawing/2014/main" id="{B307EB37-EEAC-DF53-9F5B-08E6E91BFF14}"/>
              </a:ext>
            </a:extLst>
          </p:cNvPr>
          <p:cNvSpPr txBox="1"/>
          <p:nvPr/>
        </p:nvSpPr>
        <p:spPr>
          <a:xfrm>
            <a:off x="253799" y="4660876"/>
            <a:ext cx="11526918" cy="16796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IndiGo Airlines holds a significant position in the Indian aviation market, capturing a major share of around 54.7% in market demand, 56.40% in terms of passenger carriage, and 46.74% in terms of their operating fleet. This demonstrates the airline's substantial influence and popularity within the industry.</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IndiGo's dominance spans across various aspects of the aviation market, indicating its effective management not only in passenger demand but also in fleet management and overall operational efficiency. </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Indigo has placed a firm order of 500 Airbus A320 Family planes. This creates a huge record in the history of commercial flying also it is the largest single purchase ever  valued at a whopping USD50 billion.</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Air India has placed order of 250 Airbus aircraft and 220 new Boeing jets, which together are valued at USD70 billion.</a:t>
            </a:r>
          </a:p>
        </p:txBody>
      </p:sp>
      <p:graphicFrame>
        <p:nvGraphicFramePr>
          <p:cNvPr id="6" name="Chart 5">
            <a:extLst>
              <a:ext uri="{FF2B5EF4-FFF2-40B4-BE49-F238E27FC236}">
                <a16:creationId xmlns:a16="http://schemas.microsoft.com/office/drawing/2014/main" id="{FBABD25E-B1B7-219E-EB72-9EB5848BBF59}"/>
              </a:ext>
            </a:extLst>
          </p:cNvPr>
          <p:cNvGraphicFramePr/>
          <p:nvPr>
            <p:extLst>
              <p:ext uri="{D42A27DB-BD31-4B8C-83A1-F6EECF244321}">
                <p14:modId xmlns:p14="http://schemas.microsoft.com/office/powerpoint/2010/main" val="3074404948"/>
              </p:ext>
            </p:extLst>
          </p:nvPr>
        </p:nvGraphicFramePr>
        <p:xfrm>
          <a:off x="4113954" y="1750525"/>
          <a:ext cx="3904698" cy="23205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8FD7410C-6363-F7F9-75F5-4FF5A2756F86}"/>
              </a:ext>
            </a:extLst>
          </p:cNvPr>
          <p:cNvGraphicFramePr/>
          <p:nvPr>
            <p:extLst>
              <p:ext uri="{D42A27DB-BD31-4B8C-83A1-F6EECF244321}">
                <p14:modId xmlns:p14="http://schemas.microsoft.com/office/powerpoint/2010/main" val="880131033"/>
              </p:ext>
            </p:extLst>
          </p:nvPr>
        </p:nvGraphicFramePr>
        <p:xfrm>
          <a:off x="8304954" y="1757869"/>
          <a:ext cx="3546028" cy="22536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3B308249-64B9-56D2-2A2C-DFBCD349B99B}"/>
              </a:ext>
            </a:extLst>
          </p:cNvPr>
          <p:cNvGraphicFramePr/>
          <p:nvPr>
            <p:extLst>
              <p:ext uri="{D42A27DB-BD31-4B8C-83A1-F6EECF244321}">
                <p14:modId xmlns:p14="http://schemas.microsoft.com/office/powerpoint/2010/main" val="494897261"/>
              </p:ext>
            </p:extLst>
          </p:nvPr>
        </p:nvGraphicFramePr>
        <p:xfrm>
          <a:off x="193435" y="1761122"/>
          <a:ext cx="3904698" cy="2320585"/>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a:extLst>
              <a:ext uri="{FF2B5EF4-FFF2-40B4-BE49-F238E27FC236}">
                <a16:creationId xmlns:a16="http://schemas.microsoft.com/office/drawing/2014/main" id="{DF08D656-3035-B7B3-003C-6F9D61CF0FEE}"/>
              </a:ext>
            </a:extLst>
          </p:cNvPr>
          <p:cNvSpPr txBox="1"/>
          <p:nvPr/>
        </p:nvSpPr>
        <p:spPr>
          <a:xfrm>
            <a:off x="300037" y="643208"/>
            <a:ext cx="11581359" cy="307777"/>
          </a:xfrm>
          <a:prstGeom prst="rect">
            <a:avLst/>
          </a:prstGeom>
          <a:solidFill>
            <a:schemeClr val="tx2">
              <a:lumMod val="75000"/>
            </a:schemeClr>
          </a:solidFill>
          <a:ln>
            <a:solidFill>
              <a:schemeClr val="tx2">
                <a:lumMod val="75000"/>
              </a:schemeClr>
            </a:solidFill>
          </a:ln>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Commercial Aviation Companies</a:t>
            </a:r>
            <a:endParaRPr lang="en-AG" sz="14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F5E6613-BEC9-D7E5-FAE2-3600D81C1599}"/>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C98BCE3-1631-202E-4023-145F3190C6EE}"/>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7834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4015124950"/>
              </p:ext>
            </p:extLst>
          </p:nvPr>
        </p:nvGraphicFramePr>
        <p:xfrm>
          <a:off x="5256674" y="1192579"/>
          <a:ext cx="6609743" cy="2662985"/>
        </p:xfrm>
        <a:graphic>
          <a:graphicData uri="http://schemas.openxmlformats.org/drawingml/2006/table">
            <a:tbl>
              <a:tblPr firstRow="1" bandRow="1">
                <a:tableStyleId>{5C22544A-7EE6-4342-B048-85BDC9FD1C3A}</a:tableStyleId>
              </a:tblPr>
              <a:tblGrid>
                <a:gridCol w="885136">
                  <a:extLst>
                    <a:ext uri="{9D8B030D-6E8A-4147-A177-3AD203B41FA5}">
                      <a16:colId xmlns:a16="http://schemas.microsoft.com/office/drawing/2014/main" val="1489320579"/>
                    </a:ext>
                  </a:extLst>
                </a:gridCol>
                <a:gridCol w="1693018">
                  <a:extLst>
                    <a:ext uri="{9D8B030D-6E8A-4147-A177-3AD203B41FA5}">
                      <a16:colId xmlns:a16="http://schemas.microsoft.com/office/drawing/2014/main" val="3454255607"/>
                    </a:ext>
                  </a:extLst>
                </a:gridCol>
                <a:gridCol w="2036005">
                  <a:extLst>
                    <a:ext uri="{9D8B030D-6E8A-4147-A177-3AD203B41FA5}">
                      <a16:colId xmlns:a16="http://schemas.microsoft.com/office/drawing/2014/main" val="602583072"/>
                    </a:ext>
                  </a:extLst>
                </a:gridCol>
                <a:gridCol w="1995584">
                  <a:extLst>
                    <a:ext uri="{9D8B030D-6E8A-4147-A177-3AD203B41FA5}">
                      <a16:colId xmlns:a16="http://schemas.microsoft.com/office/drawing/2014/main" val="2448104310"/>
                    </a:ext>
                  </a:extLst>
                </a:gridCol>
              </a:tblGrid>
              <a:tr h="36270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Company</a:t>
                      </a:r>
                    </a:p>
                  </a:txBody>
                  <a:tcPr anchor="ctr">
                    <a:solidFill>
                      <a:schemeClr val="tx2">
                        <a:lumMod val="7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Company</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MRO Type</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Presence (India)</a:t>
                      </a:r>
                    </a:p>
                  </a:txBody>
                  <a:tcPr anchor="ctr">
                    <a:solidFill>
                      <a:schemeClr val="tx2">
                        <a:lumMod val="75000"/>
                      </a:schemeClr>
                    </a:solidFill>
                  </a:tcPr>
                </a:tc>
                <a:extLst>
                  <a:ext uri="{0D108BD9-81ED-4DB2-BD59-A6C34878D82A}">
                    <a16:rowId xmlns:a16="http://schemas.microsoft.com/office/drawing/2014/main" val="3984113030"/>
                  </a:ext>
                </a:extLst>
              </a:tr>
              <a:tr h="464931">
                <a:tc>
                  <a:txBody>
                    <a:bodyPr/>
                    <a:lstStyle/>
                    <a:p>
                      <a:pPr algn="ctr" fontAlgn="b"/>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AI Engineering Services Ltd(AIESL)</a:t>
                      </a:r>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Line MRO, Components/ Avionics MRO, Engine MRO, Base MRO.</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Delhi, Hyderabad</a:t>
                      </a:r>
                    </a:p>
                  </a:txBody>
                  <a:tcPr marL="7620" marR="7620" marT="7620" marB="0" anchor="ctr"/>
                </a:tc>
                <a:extLst>
                  <a:ext uri="{0D108BD9-81ED-4DB2-BD59-A6C34878D82A}">
                    <a16:rowId xmlns:a16="http://schemas.microsoft.com/office/drawing/2014/main" val="2457154586"/>
                  </a:ext>
                </a:extLst>
              </a:tr>
              <a:tr h="658913">
                <a:tc>
                  <a:txBody>
                    <a:bodyPr/>
                    <a:lstStyle/>
                    <a:p>
                      <a:pPr algn="ctr" fontAlgn="b"/>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Air Works India (Engineering) Pvt. Ltd.</a:t>
                      </a:r>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Line MRO, Base MRO.</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Delhi, Jaipur, Ahmedabad, Chennai, Pune, Hubli, Coimbatore and Hyderabad, Mumbai</a:t>
                      </a:r>
                    </a:p>
                  </a:txBody>
                  <a:tcPr marL="7620" marR="7620" marT="7620" marB="0" anchor="ctr"/>
                </a:tc>
                <a:extLst>
                  <a:ext uri="{0D108BD9-81ED-4DB2-BD59-A6C34878D82A}">
                    <a16:rowId xmlns:a16="http://schemas.microsoft.com/office/drawing/2014/main" val="4255456898"/>
                  </a:ext>
                </a:extLst>
              </a:tr>
              <a:tr h="441290">
                <a:tc>
                  <a:txBody>
                    <a:bodyPr/>
                    <a:lstStyle/>
                    <a:p>
                      <a:pPr algn="ctr" fontAlgn="b"/>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b"/>
                      <a:r>
                        <a:rPr lang="en-IN" sz="900" b="0" i="0" u="none" strike="noStrike" dirty="0" err="1">
                          <a:solidFill>
                            <a:srgbClr val="000000"/>
                          </a:solidFill>
                          <a:effectLst/>
                          <a:latin typeface="Arial" panose="020B0604020202020204" pitchFamily="34" charset="0"/>
                          <a:cs typeface="Arial" panose="020B0604020202020204" pitchFamily="34" charset="0"/>
                        </a:rPr>
                        <a:t>Indamer</a:t>
                      </a:r>
                      <a:r>
                        <a:rPr lang="en-IN" sz="900" b="0" i="0" u="none" strike="noStrike" dirty="0">
                          <a:solidFill>
                            <a:srgbClr val="000000"/>
                          </a:solidFill>
                          <a:effectLst/>
                          <a:latin typeface="Arial" panose="020B0604020202020204" pitchFamily="34" charset="0"/>
                          <a:cs typeface="Arial" panose="020B0604020202020204" pitchFamily="34" charset="0"/>
                        </a:rPr>
                        <a:t> Aviation </a:t>
                      </a:r>
                      <a:r>
                        <a:rPr lang="en-IN" sz="900" b="0" i="0" u="none" strike="noStrike" dirty="0" err="1">
                          <a:solidFill>
                            <a:srgbClr val="000000"/>
                          </a:solidFill>
                          <a:effectLst/>
                          <a:latin typeface="Arial" panose="020B0604020202020204" pitchFamily="34" charset="0"/>
                          <a:cs typeface="Arial" panose="020B0604020202020204" pitchFamily="34" charset="0"/>
                        </a:rPr>
                        <a:t>Pvt.</a:t>
                      </a:r>
                      <a:r>
                        <a:rPr lang="en-IN" sz="900" b="0" i="0" u="none" strike="noStrike" dirty="0">
                          <a:solidFill>
                            <a:srgbClr val="000000"/>
                          </a:solidFill>
                          <a:effectLst/>
                          <a:latin typeface="Arial" panose="020B0604020202020204" pitchFamily="34" charset="0"/>
                          <a:cs typeface="Arial" panose="020B0604020202020204" pitchFamily="34" charset="0"/>
                        </a:rPr>
                        <a:t> Ltd.</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Line MRO, Components/ Avionics MRO, Base MRO.</a:t>
                      </a: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Mumbai, Ahmedabad, Chennai, Hyderabad</a:t>
                      </a:r>
                    </a:p>
                  </a:txBody>
                  <a:tcPr marL="7620" marR="7620" marT="7620" marB="0" anchor="ctr"/>
                </a:tc>
                <a:extLst>
                  <a:ext uri="{0D108BD9-81ED-4DB2-BD59-A6C34878D82A}">
                    <a16:rowId xmlns:a16="http://schemas.microsoft.com/office/drawing/2014/main" val="1546480687"/>
                  </a:ext>
                </a:extLst>
              </a:tr>
              <a:tr h="464931">
                <a:tc>
                  <a:txBody>
                    <a:bodyPr/>
                    <a:lstStyle/>
                    <a:p>
                      <a:pPr algn="ctr" fontAlgn="b"/>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b"/>
                      <a:r>
                        <a:rPr lang="en-IN" sz="900" b="0" i="0" u="none" strike="noStrike" dirty="0">
                          <a:solidFill>
                            <a:srgbClr val="000000"/>
                          </a:solidFill>
                          <a:effectLst/>
                          <a:latin typeface="Arial" panose="020B0604020202020204" pitchFamily="34" charset="0"/>
                          <a:cs typeface="Arial" panose="020B0604020202020204" pitchFamily="34" charset="0"/>
                        </a:rPr>
                        <a:t>Hindustan Aeronautics Limited (HAL)</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Line MRO, Components/ Avionics MRO, Engine MRO, Base MRO.</a:t>
                      </a:r>
                    </a:p>
                  </a:txBody>
                  <a:tcPr marL="7620" marR="7620" marT="7620" marB="0" anchor="ctr"/>
                </a:tc>
                <a:tc>
                  <a:txBody>
                    <a:bodyPr/>
                    <a:lstStyle/>
                    <a:p>
                      <a:pPr algn="ctr" fontAlgn="t"/>
                      <a:r>
                        <a:rPr lang="en-IN" sz="900" b="0" i="0" u="none" strike="noStrike" dirty="0" err="1">
                          <a:solidFill>
                            <a:srgbClr val="212529"/>
                          </a:solidFill>
                          <a:effectLst/>
                          <a:latin typeface="Arial" panose="020B0604020202020204" pitchFamily="34" charset="0"/>
                          <a:cs typeface="Arial" panose="020B0604020202020204" pitchFamily="34" charset="0"/>
                        </a:rPr>
                        <a:t>Banglore</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906103061"/>
                  </a:ext>
                </a:extLst>
              </a:tr>
              <a:tr h="270217">
                <a:tc>
                  <a:txBody>
                    <a:bodyPr/>
                    <a:lstStyle/>
                    <a:p>
                      <a:pPr algn="ctr" fontAlgn="b"/>
                      <a:endParaRPr lang="en-IN" sz="9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b"/>
                      <a:r>
                        <a:rPr lang="en-IN" sz="900" b="0" i="0" u="none" strike="noStrike" dirty="0">
                          <a:solidFill>
                            <a:srgbClr val="000000"/>
                          </a:solidFill>
                          <a:effectLst/>
                          <a:latin typeface="Arial" panose="020B0604020202020204" pitchFamily="34" charset="0"/>
                          <a:cs typeface="Arial" panose="020B0604020202020204" pitchFamily="34" charset="0"/>
                        </a:rPr>
                        <a:t>GMR Aero Technic Ltd.</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Line MRO, Base MRO</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Hyderabad</a:t>
                      </a:r>
                    </a:p>
                  </a:txBody>
                  <a:tcPr marL="7620" marR="7620" marT="7620" marB="0" anchor="ctr"/>
                </a:tc>
                <a:extLst>
                  <a:ext uri="{0D108BD9-81ED-4DB2-BD59-A6C34878D82A}">
                    <a16:rowId xmlns:a16="http://schemas.microsoft.com/office/drawing/2014/main" val="1633097700"/>
                  </a:ext>
                </a:extLst>
              </a:tr>
            </a:tbl>
          </a:graphicData>
        </a:graphic>
      </p:graphicFrame>
      <p:sp>
        <p:nvSpPr>
          <p:cNvPr id="8" name="TextBox 7">
            <a:extLst>
              <a:ext uri="{FF2B5EF4-FFF2-40B4-BE49-F238E27FC236}">
                <a16:creationId xmlns:a16="http://schemas.microsoft.com/office/drawing/2014/main" id="{9D0BE793-5A2C-4831-9B1F-D41D2E4154CA}"/>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Aviation MRO (Maintenance Repair and Overhaul)</a:t>
            </a:r>
          </a:p>
        </p:txBody>
      </p:sp>
      <p:sp>
        <p:nvSpPr>
          <p:cNvPr id="28" name="Rectangle 27">
            <a:extLst>
              <a:ext uri="{FF2B5EF4-FFF2-40B4-BE49-F238E27FC236}">
                <a16:creationId xmlns:a16="http://schemas.microsoft.com/office/drawing/2014/main" id="{47027E2F-B1B4-5C8E-19C9-77BBE4D31E67}"/>
              </a:ext>
            </a:extLst>
          </p:cNvPr>
          <p:cNvSpPr/>
          <p:nvPr/>
        </p:nvSpPr>
        <p:spPr>
          <a:xfrm>
            <a:off x="5256268" y="4380574"/>
            <a:ext cx="6609743" cy="199162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0DBF922-6AF5-53AF-5460-594B03FADB24}"/>
              </a:ext>
            </a:extLst>
          </p:cNvPr>
          <p:cNvSpPr txBox="1"/>
          <p:nvPr/>
        </p:nvSpPr>
        <p:spPr>
          <a:xfrm>
            <a:off x="5297337" y="4404826"/>
            <a:ext cx="6569079" cy="191045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In 2021, the MRO sector's market size in India was USD 1.7 billion and is projected to grow to USD 4.0 billion by 2031 at a CAGR of 8.9%, surpassing the global average of 5.9% as per NITI AAYOG.</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Global aerospace companies such as Boeing and Pratt &amp; Whitney have formed key partnerships with Indian firms for MRO activities. Boeings collaboration with Air Works focuses on Indian Navy and Air Force MRO. Boeing's BIRDS Hub aims to develop MRO skills. Pratt &amp; Whitney partnered with AIESL for turbofan engine maintenance.</a:t>
            </a:r>
          </a:p>
          <a:p>
            <a:pPr marL="171450" indent="-171450">
              <a:lnSpc>
                <a:spcPct val="150000"/>
              </a:lnSpc>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Fixing engines and components makes up around 60% to 70% of MRO expenses, while the remaining 30% to 40% is allocated for airframe maintenance and others.</a:t>
            </a:r>
            <a:endParaRPr lang="en-IN" sz="10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98F85BB-1218-63B0-7C26-A3CC0262C5ED}"/>
              </a:ext>
            </a:extLst>
          </p:cNvPr>
          <p:cNvSpPr txBox="1"/>
          <p:nvPr/>
        </p:nvSpPr>
        <p:spPr>
          <a:xfrm>
            <a:off x="5506811" y="4021810"/>
            <a:ext cx="257704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1">
                    <a:lumMod val="50000"/>
                  </a:schemeClr>
                </a:solidFill>
                <a:latin typeface="Arial" panose="020B0604020202020204" pitchFamily="34" charset="0"/>
                <a:cs typeface="Arial" panose="020B0604020202020204" pitchFamily="34" charset="0"/>
              </a:rPr>
              <a:t>Key Takeaways</a:t>
            </a:r>
            <a:endParaRPr kumimoji="0" lang="en-AG" sz="1100" b="1"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pic>
        <p:nvPicPr>
          <p:cNvPr id="4" name="Graphic 3" descr="Newspaper with solid fill">
            <a:extLst>
              <a:ext uri="{FF2B5EF4-FFF2-40B4-BE49-F238E27FC236}">
                <a16:creationId xmlns:a16="http://schemas.microsoft.com/office/drawing/2014/main" id="{8B17FDB7-8DE5-4E41-46F7-AC6203D207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0403" y="3994422"/>
            <a:ext cx="350721" cy="350721"/>
          </a:xfrm>
          <a:prstGeom prst="rect">
            <a:avLst/>
          </a:prstGeom>
        </p:spPr>
      </p:pic>
      <p:pic>
        <p:nvPicPr>
          <p:cNvPr id="1028" name="Picture 4" descr="AIESL">
            <a:extLst>
              <a:ext uri="{FF2B5EF4-FFF2-40B4-BE49-F238E27FC236}">
                <a16:creationId xmlns:a16="http://schemas.microsoft.com/office/drawing/2014/main" id="{1746DA77-6997-D77B-F540-1429A0D8151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5217" y="1626908"/>
            <a:ext cx="426578" cy="310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17F1DDD-A88A-6D78-8D83-EDB5438F5E6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337799" y="2110632"/>
            <a:ext cx="620894" cy="3104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7ECC7FF-1BB7-3500-0C0E-3B460F096B6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372471" y="2768882"/>
            <a:ext cx="426578" cy="2300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BC064DC-EB0A-14E6-A3EC-A1B938466D4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286244" y="3116225"/>
            <a:ext cx="480362" cy="1976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619D5D57-A656-834F-5500-E6A3FD4E958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297337" y="3487795"/>
            <a:ext cx="506792" cy="197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61EE4B-2F3F-BDC5-EEA8-F0184669DB27}"/>
              </a:ext>
            </a:extLst>
          </p:cNvPr>
          <p:cNvSpPr txBox="1"/>
          <p:nvPr/>
        </p:nvSpPr>
        <p:spPr>
          <a:xfrm>
            <a:off x="300036" y="1206687"/>
            <a:ext cx="4525304"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Annual MRO Growth (%) by Region for 2021-2031</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0BEEFC20-FC20-EE15-DB8C-50D324E42B52}"/>
              </a:ext>
            </a:extLst>
          </p:cNvPr>
          <p:cNvSpPr/>
          <p:nvPr/>
        </p:nvSpPr>
        <p:spPr>
          <a:xfrm>
            <a:off x="310300" y="1538251"/>
            <a:ext cx="4515041" cy="231731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23D1EF4-65DC-1200-1234-A52BF638538D}"/>
              </a:ext>
            </a:extLst>
          </p:cNvPr>
          <p:cNvSpPr txBox="1"/>
          <p:nvPr/>
        </p:nvSpPr>
        <p:spPr>
          <a:xfrm>
            <a:off x="315128" y="4034140"/>
            <a:ext cx="4510212" cy="246221"/>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MRO Share, by Type (%) FY2023</a:t>
            </a:r>
            <a:endParaRPr kumimoji="0" lang="en-AG"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a:extLst>
              <a:ext uri="{FF2B5EF4-FFF2-40B4-BE49-F238E27FC236}">
                <a16:creationId xmlns:a16="http://schemas.microsoft.com/office/drawing/2014/main" id="{DA5B609E-BA3A-53C8-81AC-80E484F3A9A5}"/>
              </a:ext>
            </a:extLst>
          </p:cNvPr>
          <p:cNvSpPr/>
          <p:nvPr/>
        </p:nvSpPr>
        <p:spPr>
          <a:xfrm>
            <a:off x="315129" y="4403653"/>
            <a:ext cx="4510211" cy="19685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0" name="Chart 19">
            <a:extLst>
              <a:ext uri="{FF2B5EF4-FFF2-40B4-BE49-F238E27FC236}">
                <a16:creationId xmlns:a16="http://schemas.microsoft.com/office/drawing/2014/main" id="{A346BD2B-E68D-F997-902A-12BAEF86F873}"/>
              </a:ext>
            </a:extLst>
          </p:cNvPr>
          <p:cNvGraphicFramePr/>
          <p:nvPr/>
        </p:nvGraphicFramePr>
        <p:xfrm>
          <a:off x="300038" y="4403653"/>
          <a:ext cx="4180523" cy="1922247"/>
        </p:xfrm>
        <a:graphic>
          <a:graphicData uri="http://schemas.openxmlformats.org/drawingml/2006/chart">
            <c:chart xmlns:c="http://schemas.openxmlformats.org/drawingml/2006/chart" xmlns:r="http://schemas.openxmlformats.org/officeDocument/2006/relationships" r:id="rId9"/>
          </a:graphicData>
        </a:graphic>
      </p:graphicFrame>
      <p:sp>
        <p:nvSpPr>
          <p:cNvPr id="22" name="Rectangle 21">
            <a:extLst>
              <a:ext uri="{FF2B5EF4-FFF2-40B4-BE49-F238E27FC236}">
                <a16:creationId xmlns:a16="http://schemas.microsoft.com/office/drawing/2014/main" id="{8D213829-DDCC-FDD3-AD7B-E724BE6726BE}"/>
              </a:ext>
            </a:extLst>
          </p:cNvPr>
          <p:cNvSpPr/>
          <p:nvPr/>
        </p:nvSpPr>
        <p:spPr>
          <a:xfrm>
            <a:off x="800100" y="1565540"/>
            <a:ext cx="446809" cy="2167130"/>
          </a:xfrm>
          <a:prstGeom prst="rect">
            <a:avLst/>
          </a:prstGeom>
          <a:noFill/>
          <a:ln>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3" name="Chart 22">
            <a:extLst>
              <a:ext uri="{FF2B5EF4-FFF2-40B4-BE49-F238E27FC236}">
                <a16:creationId xmlns:a16="http://schemas.microsoft.com/office/drawing/2014/main" id="{B9E7986D-6765-4470-0942-1FC26CEA305A}"/>
              </a:ext>
            </a:extLst>
          </p:cNvPr>
          <p:cNvGraphicFramePr/>
          <p:nvPr/>
        </p:nvGraphicFramePr>
        <p:xfrm>
          <a:off x="314641" y="1481560"/>
          <a:ext cx="4490379" cy="2512861"/>
        </p:xfrm>
        <a:graphic>
          <a:graphicData uri="http://schemas.openxmlformats.org/drawingml/2006/chart">
            <c:chart xmlns:c="http://schemas.openxmlformats.org/drawingml/2006/chart" xmlns:r="http://schemas.openxmlformats.org/officeDocument/2006/relationships" r:id="rId10"/>
          </a:graphicData>
        </a:graphic>
      </p:graphicFrame>
      <p:cxnSp>
        <p:nvCxnSpPr>
          <p:cNvPr id="10" name="Straight Connector 9">
            <a:extLst>
              <a:ext uri="{FF2B5EF4-FFF2-40B4-BE49-F238E27FC236}">
                <a16:creationId xmlns:a16="http://schemas.microsoft.com/office/drawing/2014/main" id="{21A2D49D-FC7B-BDE3-9DE2-CABCD1B5BEAC}"/>
              </a:ext>
            </a:extLst>
          </p:cNvPr>
          <p:cNvCxnSpPr>
            <a:cxnSpLocks/>
          </p:cNvCxnSpPr>
          <p:nvPr/>
        </p:nvCxnSpPr>
        <p:spPr>
          <a:xfrm>
            <a:off x="5023424" y="1438212"/>
            <a:ext cx="0" cy="4876112"/>
          </a:xfrm>
          <a:prstGeom prst="line">
            <a:avLst/>
          </a:prstGeom>
          <a:ln w="6350">
            <a:solidFill>
              <a:schemeClr val="accent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4ADDF9D-98CC-0EB8-B665-9FAF9984C77E}"/>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DD0520D1-A42F-6308-F7AA-8773524C06E2}"/>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192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3296595577"/>
              </p:ext>
            </p:extLst>
          </p:nvPr>
        </p:nvGraphicFramePr>
        <p:xfrm>
          <a:off x="310604" y="1202412"/>
          <a:ext cx="11546434" cy="5179339"/>
        </p:xfrm>
        <a:graphic>
          <a:graphicData uri="http://schemas.openxmlformats.org/drawingml/2006/table">
            <a:tbl>
              <a:tblPr firstRow="1" bandRow="1">
                <a:tableStyleId>{5C22544A-7EE6-4342-B048-85BDC9FD1C3A}</a:tableStyleId>
              </a:tblPr>
              <a:tblGrid>
                <a:gridCol w="2412931">
                  <a:extLst>
                    <a:ext uri="{9D8B030D-6E8A-4147-A177-3AD203B41FA5}">
                      <a16:colId xmlns:a16="http://schemas.microsoft.com/office/drawing/2014/main" val="3454255607"/>
                    </a:ext>
                  </a:extLst>
                </a:gridCol>
                <a:gridCol w="1632155">
                  <a:extLst>
                    <a:ext uri="{9D8B030D-6E8A-4147-A177-3AD203B41FA5}">
                      <a16:colId xmlns:a16="http://schemas.microsoft.com/office/drawing/2014/main" val="602583072"/>
                    </a:ext>
                  </a:extLst>
                </a:gridCol>
                <a:gridCol w="3952568">
                  <a:extLst>
                    <a:ext uri="{9D8B030D-6E8A-4147-A177-3AD203B41FA5}">
                      <a16:colId xmlns:a16="http://schemas.microsoft.com/office/drawing/2014/main" val="1935764785"/>
                    </a:ext>
                  </a:extLst>
                </a:gridCol>
                <a:gridCol w="1189703">
                  <a:extLst>
                    <a:ext uri="{9D8B030D-6E8A-4147-A177-3AD203B41FA5}">
                      <a16:colId xmlns:a16="http://schemas.microsoft.com/office/drawing/2014/main" val="2448104310"/>
                    </a:ext>
                  </a:extLst>
                </a:gridCol>
                <a:gridCol w="2359077">
                  <a:extLst>
                    <a:ext uri="{9D8B030D-6E8A-4147-A177-3AD203B41FA5}">
                      <a16:colId xmlns:a16="http://schemas.microsoft.com/office/drawing/2014/main" val="347251769"/>
                    </a:ext>
                  </a:extLst>
                </a:gridCol>
              </a:tblGrid>
              <a:tr h="41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Company</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Ownership (Private/ Public)</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Field of Specialization</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Location</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Clientele</a:t>
                      </a:r>
                    </a:p>
                  </a:txBody>
                  <a:tcPr anchor="ctr">
                    <a:solidFill>
                      <a:schemeClr val="tx2">
                        <a:lumMod val="75000"/>
                      </a:schemeClr>
                    </a:solidFill>
                  </a:tcPr>
                </a:tc>
                <a:extLst>
                  <a:ext uri="{0D108BD9-81ED-4DB2-BD59-A6C34878D82A}">
                    <a16:rowId xmlns:a16="http://schemas.microsoft.com/office/drawing/2014/main" val="3984113030"/>
                  </a:ext>
                </a:extLst>
              </a:tr>
              <a:tr h="323702">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Hindustan Aeronautics Limited (HAL)</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Public</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Avionics, engines and components manufacture.</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and helicopter Manufacture.</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Airbus, Boeing, </a:t>
                      </a:r>
                      <a:r>
                        <a:rPr lang="en-IN" sz="900" b="0" i="0" u="none" strike="noStrike" dirty="0" err="1">
                          <a:solidFill>
                            <a:srgbClr val="212529"/>
                          </a:solidFill>
                          <a:effectLst/>
                          <a:latin typeface="Arial" panose="020B0604020202020204" pitchFamily="34" charset="0"/>
                          <a:cs typeface="Arial" panose="020B0604020202020204" pitchFamily="34" charset="0"/>
                        </a:rPr>
                        <a:t>Eurocoptor</a:t>
                      </a:r>
                      <a:r>
                        <a:rPr lang="en-IN" sz="900" b="0" i="0" u="none" strike="noStrike" dirty="0">
                          <a:solidFill>
                            <a:srgbClr val="212529"/>
                          </a:solidFill>
                          <a:effectLst/>
                          <a:latin typeface="Arial" panose="020B0604020202020204" pitchFamily="34" charset="0"/>
                          <a:cs typeface="Arial" panose="020B0604020202020204" pitchFamily="34" charset="0"/>
                        </a:rPr>
                        <a:t>.</a:t>
                      </a:r>
                    </a:p>
                  </a:txBody>
                  <a:tcPr marL="7620" marR="7620" marT="7620" marB="0" anchor="ctr"/>
                </a:tc>
                <a:extLst>
                  <a:ext uri="{0D108BD9-81ED-4DB2-BD59-A6C34878D82A}">
                    <a16:rowId xmlns:a16="http://schemas.microsoft.com/office/drawing/2014/main" val="2457154586"/>
                  </a:ext>
                </a:extLst>
              </a:tr>
              <a:tr h="638655">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Tata Advanced Systems Limited</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Aerostructures and Aero engines assembly and sub-assembly.</a:t>
                      </a:r>
                    </a:p>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Unmanned Aerial Systems. </a:t>
                      </a:r>
                    </a:p>
                    <a:p>
                      <a:pPr marL="171450" lvl="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Composites.</a:t>
                      </a:r>
                      <a:endParaRPr lang="en-US"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err="1">
                          <a:solidFill>
                            <a:srgbClr val="212529"/>
                          </a:solidFill>
                          <a:effectLst/>
                          <a:latin typeface="Arial" panose="020B0604020202020204" pitchFamily="34" charset="0"/>
                          <a:cs typeface="Arial" panose="020B0604020202020204" pitchFamily="34" charset="0"/>
                        </a:rPr>
                        <a:t>Hyderbad</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Sikorsky, Lockheed Martin, Boeing.</a:t>
                      </a:r>
                    </a:p>
                  </a:txBody>
                  <a:tcPr marL="7620" marR="7620" marT="7620" marB="0" anchor="ctr"/>
                </a:tc>
                <a:extLst>
                  <a:ext uri="{0D108BD9-81ED-4DB2-BD59-A6C34878D82A}">
                    <a16:rowId xmlns:a16="http://schemas.microsoft.com/office/drawing/2014/main" val="4255456898"/>
                  </a:ext>
                </a:extLst>
              </a:tr>
              <a:tr h="481177">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Mahindra Aerospace</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Aerostructures assembly and components.</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Boeing, Airbus, Dassault Aviation, HAL, GE Aviation.</a:t>
                      </a:r>
                    </a:p>
                  </a:txBody>
                  <a:tcPr marL="7620" marR="7620" marT="7620" marB="0" anchor="ctr"/>
                </a:tc>
                <a:extLst>
                  <a:ext uri="{0D108BD9-81ED-4DB2-BD59-A6C34878D82A}">
                    <a16:rowId xmlns:a16="http://schemas.microsoft.com/office/drawing/2014/main" val="1546480687"/>
                  </a:ext>
                </a:extLst>
              </a:tr>
              <a:tr h="638655">
                <a:tc>
                  <a:txBody>
                    <a:bodyPr/>
                    <a:lstStyle/>
                    <a:p>
                      <a:pPr algn="l" fontAlgn="b"/>
                      <a:r>
                        <a:rPr lang="en-US" sz="900" b="1" i="0" u="none" strike="noStrike" dirty="0">
                          <a:solidFill>
                            <a:srgbClr val="000000"/>
                          </a:solidFill>
                          <a:effectLst/>
                          <a:latin typeface="Arial" panose="020B0604020202020204" pitchFamily="34" charset="0"/>
                          <a:cs typeface="Arial" panose="020B0604020202020204" pitchFamily="34" charset="0"/>
                        </a:rPr>
                        <a:t>Taneja Aerospace and Aviation Limited</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subcomponents manufacture.</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Aerostructures sub-assembly &amp; final assembly.</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Composites manufacture.</a:t>
                      </a:r>
                    </a:p>
                    <a:p>
                      <a:pPr algn="l" fontAlgn="t"/>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HAL, NAL.</a:t>
                      </a:r>
                    </a:p>
                  </a:txBody>
                  <a:tcPr marL="7620" marR="7620" marT="7620" marB="0" anchor="ctr"/>
                </a:tc>
                <a:extLst>
                  <a:ext uri="{0D108BD9-81ED-4DB2-BD59-A6C34878D82A}">
                    <a16:rowId xmlns:a16="http://schemas.microsoft.com/office/drawing/2014/main" val="1906103061"/>
                  </a:ext>
                </a:extLst>
              </a:tr>
              <a:tr h="481177">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Dynamitic Technologies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Aerospace components.</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Airframe structures assembly.</a:t>
                      </a: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Airbus, Boeing, HAL.</a:t>
                      </a:r>
                    </a:p>
                  </a:txBody>
                  <a:tcPr marL="7620" marR="7620" marT="7620" marB="0" anchor="ctr"/>
                </a:tc>
                <a:extLst>
                  <a:ext uri="{0D108BD9-81ED-4DB2-BD59-A6C34878D82A}">
                    <a16:rowId xmlns:a16="http://schemas.microsoft.com/office/drawing/2014/main" val="1633097700"/>
                  </a:ext>
                </a:extLst>
              </a:tr>
              <a:tr h="481177">
                <a:tc>
                  <a:txBody>
                    <a:bodyPr/>
                    <a:lstStyle/>
                    <a:p>
                      <a:pPr algn="l" fontAlgn="b"/>
                      <a:r>
                        <a:rPr lang="fr-FR" sz="900" b="1" i="0" u="none" strike="noStrike" dirty="0">
                          <a:solidFill>
                            <a:srgbClr val="000000"/>
                          </a:solidFill>
                          <a:effectLst/>
                          <a:latin typeface="Arial" panose="020B0604020202020204" pitchFamily="34" charset="0"/>
                          <a:cs typeface="Arial" panose="020B0604020202020204" pitchFamily="34" charset="0"/>
                        </a:rPr>
                        <a:t>Alpha Design Technologies </a:t>
                      </a:r>
                      <a:r>
                        <a:rPr lang="fr-FR" sz="900" b="1" i="0" u="none" strike="noStrike" dirty="0" err="1">
                          <a:solidFill>
                            <a:srgbClr val="000000"/>
                          </a:solidFill>
                          <a:effectLst/>
                          <a:latin typeface="Arial" panose="020B0604020202020204" pitchFamily="34" charset="0"/>
                          <a:cs typeface="Arial" panose="020B0604020202020204" pitchFamily="34" charset="0"/>
                        </a:rPr>
                        <a:t>Pvt</a:t>
                      </a:r>
                      <a:r>
                        <a:rPr lang="fr-FR" sz="900" b="1" i="0" u="none" strike="noStrike" dirty="0">
                          <a:solidFill>
                            <a:srgbClr val="000000"/>
                          </a:solidFill>
                          <a:effectLst/>
                          <a:latin typeface="Arial" panose="020B0604020202020204" pitchFamily="34" charset="0"/>
                          <a:cs typeface="Arial" panose="020B0604020202020204" pitchFamily="34" charset="0"/>
                        </a:rPr>
                        <a:t> Ltd.</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Aircraft parts.</a:t>
                      </a:r>
                    </a:p>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Communication systems and equipment</a:t>
                      </a:r>
                    </a:p>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Rf signal generator and Rf communication systems</a:t>
                      </a:r>
                      <a:r>
                        <a:rPr lang="en-IN" sz="900" b="0" i="0" u="none" strike="noStrike" dirty="0">
                          <a:solidFill>
                            <a:srgbClr val="212529"/>
                          </a:solidFill>
                          <a:effectLst/>
                          <a:latin typeface="Arial" panose="020B0604020202020204" pitchFamily="34" charset="0"/>
                          <a:cs typeface="Arial" panose="020B0604020202020204" pitchFamily="34" charset="0"/>
                        </a:rPr>
                        <a:t>.</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err="1">
                          <a:solidFill>
                            <a:srgbClr val="212529"/>
                          </a:solidFill>
                          <a:effectLst/>
                          <a:latin typeface="Arial" panose="020B0604020202020204" pitchFamily="34" charset="0"/>
                          <a:cs typeface="Arial" panose="020B0604020202020204" pitchFamily="34" charset="0"/>
                        </a:rPr>
                        <a:t>HAl</a:t>
                      </a:r>
                      <a:r>
                        <a:rPr lang="en-IN" sz="900" b="0" i="0" u="none" strike="noStrike" dirty="0">
                          <a:solidFill>
                            <a:srgbClr val="212529"/>
                          </a:solidFill>
                          <a:effectLst/>
                          <a:latin typeface="Arial" panose="020B0604020202020204" pitchFamily="34" charset="0"/>
                          <a:cs typeface="Arial" panose="020B0604020202020204" pitchFamily="34" charset="0"/>
                        </a:rPr>
                        <a:t>.</a:t>
                      </a:r>
                    </a:p>
                  </a:txBody>
                  <a:tcPr marL="7620" marR="7620" marT="7620" marB="0" anchor="ctr"/>
                </a:tc>
                <a:extLst>
                  <a:ext uri="{0D108BD9-81ED-4DB2-BD59-A6C34878D82A}">
                    <a16:rowId xmlns:a16="http://schemas.microsoft.com/office/drawing/2014/main" val="2699879034"/>
                  </a:ext>
                </a:extLst>
              </a:tr>
              <a:tr h="481177">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JINDAL UDYOG INDIA</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parts</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engine components.</a:t>
                      </a:r>
                      <a:endParaRPr lang="en-US"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Agra</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HAL</a:t>
                      </a:r>
                    </a:p>
                  </a:txBody>
                  <a:tcPr marL="7620" marR="7620" marT="7620" marB="0" anchor="ctr"/>
                </a:tc>
                <a:extLst>
                  <a:ext uri="{0D108BD9-81ED-4DB2-BD59-A6C34878D82A}">
                    <a16:rowId xmlns:a16="http://schemas.microsoft.com/office/drawing/2014/main" val="190547664"/>
                  </a:ext>
                </a:extLst>
              </a:tr>
              <a:tr h="272789">
                <a:tc>
                  <a:txBody>
                    <a:bodyPr/>
                    <a:lstStyle/>
                    <a:p>
                      <a:pPr algn="l" fontAlgn="b"/>
                      <a:r>
                        <a:rPr lang="en-IN" sz="900" b="1" i="0" u="none" strike="noStrike" dirty="0">
                          <a:solidFill>
                            <a:srgbClr val="000000"/>
                          </a:solidFill>
                          <a:effectLst/>
                          <a:latin typeface="Arial" panose="020B0604020202020204" pitchFamily="34" charset="0"/>
                          <a:cs typeface="Arial" panose="020B0604020202020204" pitchFamily="34" charset="0"/>
                        </a:rPr>
                        <a:t>Ankit Fasteners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Aircrafts screw &amp; bolts.</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Boeing, Airbus, GE Aviation.</a:t>
                      </a:r>
                    </a:p>
                  </a:txBody>
                  <a:tcPr marL="7620" marR="7620" marT="7620" marB="0" anchor="ctr"/>
                </a:tc>
                <a:extLst>
                  <a:ext uri="{0D108BD9-81ED-4DB2-BD59-A6C34878D82A}">
                    <a16:rowId xmlns:a16="http://schemas.microsoft.com/office/drawing/2014/main" val="4084406146"/>
                  </a:ext>
                </a:extLst>
              </a:tr>
              <a:tr h="481177">
                <a:tc>
                  <a:txBody>
                    <a:bodyPr/>
                    <a:lstStyle/>
                    <a:p>
                      <a:pPr algn="l" fontAlgn="b"/>
                      <a:r>
                        <a:rPr lang="en-US" sz="900" b="1" i="0" u="none" strike="noStrike" dirty="0" err="1">
                          <a:solidFill>
                            <a:srgbClr val="000000"/>
                          </a:solidFill>
                          <a:effectLst/>
                          <a:latin typeface="Arial" panose="020B0604020202020204" pitchFamily="34" charset="0"/>
                          <a:cs typeface="Arial" panose="020B0604020202020204" pitchFamily="34" charset="0"/>
                        </a:rPr>
                        <a:t>Rhinotech</a:t>
                      </a:r>
                      <a:r>
                        <a:rPr lang="en-US" sz="900" b="1" i="0" u="none" strike="noStrike" dirty="0">
                          <a:solidFill>
                            <a:srgbClr val="000000"/>
                          </a:solidFill>
                          <a:effectLst/>
                          <a:latin typeface="Arial" panose="020B0604020202020204" pitchFamily="34" charset="0"/>
                          <a:cs typeface="Arial" panose="020B0604020202020204" pitchFamily="34" charset="0"/>
                        </a:rPr>
                        <a:t> JK Engineering</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engine components.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Ludhiana</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NA</a:t>
                      </a:r>
                    </a:p>
                  </a:txBody>
                  <a:tcPr marL="7620" marR="7620" marT="7620" marB="0" anchor="ctr"/>
                </a:tc>
                <a:extLst>
                  <a:ext uri="{0D108BD9-81ED-4DB2-BD59-A6C34878D82A}">
                    <a16:rowId xmlns:a16="http://schemas.microsoft.com/office/drawing/2014/main" val="2919415091"/>
                  </a:ext>
                </a:extLst>
              </a:tr>
              <a:tr h="481177">
                <a:tc>
                  <a:txBody>
                    <a:bodyPr/>
                    <a:lstStyle/>
                    <a:p>
                      <a:pPr algn="l" fontAlgn="b"/>
                      <a:r>
                        <a:rPr lang="en-IN" sz="900" b="1" i="0" u="none" strike="noStrike" dirty="0" err="1">
                          <a:solidFill>
                            <a:srgbClr val="000000"/>
                          </a:solidFill>
                          <a:effectLst/>
                          <a:latin typeface="Arial" panose="020B0604020202020204" pitchFamily="34" charset="0"/>
                          <a:cs typeface="Arial" panose="020B0604020202020204" pitchFamily="34" charset="0"/>
                        </a:rPr>
                        <a:t>Superteck</a:t>
                      </a:r>
                      <a:r>
                        <a:rPr lang="en-IN" sz="900" b="1" i="0" u="none" strike="noStrike" dirty="0">
                          <a:solidFill>
                            <a:srgbClr val="000000"/>
                          </a:solidFill>
                          <a:effectLst/>
                          <a:latin typeface="Arial" panose="020B0604020202020204" pitchFamily="34" charset="0"/>
                          <a:cs typeface="Arial" panose="020B0604020202020204" pitchFamily="34" charset="0"/>
                        </a:rPr>
                        <a:t> Engineering</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Private</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parts</a:t>
                      </a:r>
                    </a:p>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Aircraft engine components.</a:t>
                      </a:r>
                      <a:endParaRPr lang="en-US"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Rajkot</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NA</a:t>
                      </a:r>
                    </a:p>
                  </a:txBody>
                  <a:tcPr marL="7620" marR="7620" marT="7620" marB="0" anchor="ctr"/>
                </a:tc>
                <a:extLst>
                  <a:ext uri="{0D108BD9-81ED-4DB2-BD59-A6C34878D82A}">
                    <a16:rowId xmlns:a16="http://schemas.microsoft.com/office/drawing/2014/main" val="3145939802"/>
                  </a:ext>
                </a:extLst>
              </a:tr>
            </a:tbl>
          </a:graphicData>
        </a:graphic>
      </p:graphicFrame>
      <p:sp>
        <p:nvSpPr>
          <p:cNvPr id="8" name="TextBox 7">
            <a:extLst>
              <a:ext uri="{FF2B5EF4-FFF2-40B4-BE49-F238E27FC236}">
                <a16:creationId xmlns:a16="http://schemas.microsoft.com/office/drawing/2014/main" id="{9D0BE793-5A2C-4831-9B1F-D41D2E4154CA}"/>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Aviation Assembly &amp; Components Manufacturing Company/Suppliers</a:t>
            </a:r>
          </a:p>
        </p:txBody>
      </p:sp>
      <p:sp>
        <p:nvSpPr>
          <p:cNvPr id="3" name="TextBox 2">
            <a:extLst>
              <a:ext uri="{FF2B5EF4-FFF2-40B4-BE49-F238E27FC236}">
                <a16:creationId xmlns:a16="http://schemas.microsoft.com/office/drawing/2014/main" id="{A45E7BC5-2642-BCD2-C139-A555EE84880A}"/>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31D1288-016E-C1EA-DD20-3DC9BD195A32}"/>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1521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3106108745"/>
              </p:ext>
            </p:extLst>
          </p:nvPr>
        </p:nvGraphicFramePr>
        <p:xfrm>
          <a:off x="310604" y="1192578"/>
          <a:ext cx="11546434" cy="5189172"/>
        </p:xfrm>
        <a:graphic>
          <a:graphicData uri="http://schemas.openxmlformats.org/drawingml/2006/table">
            <a:tbl>
              <a:tblPr firstRow="1" bandRow="1">
                <a:tableStyleId>{5C22544A-7EE6-4342-B048-85BDC9FD1C3A}</a:tableStyleId>
              </a:tblPr>
              <a:tblGrid>
                <a:gridCol w="2002362">
                  <a:extLst>
                    <a:ext uri="{9D8B030D-6E8A-4147-A177-3AD203B41FA5}">
                      <a16:colId xmlns:a16="http://schemas.microsoft.com/office/drawing/2014/main" val="3454255607"/>
                    </a:ext>
                  </a:extLst>
                </a:gridCol>
                <a:gridCol w="1253194">
                  <a:extLst>
                    <a:ext uri="{9D8B030D-6E8A-4147-A177-3AD203B41FA5}">
                      <a16:colId xmlns:a16="http://schemas.microsoft.com/office/drawing/2014/main" val="602583072"/>
                    </a:ext>
                  </a:extLst>
                </a:gridCol>
                <a:gridCol w="4407948">
                  <a:extLst>
                    <a:ext uri="{9D8B030D-6E8A-4147-A177-3AD203B41FA5}">
                      <a16:colId xmlns:a16="http://schemas.microsoft.com/office/drawing/2014/main" val="1935764785"/>
                    </a:ext>
                  </a:extLst>
                </a:gridCol>
                <a:gridCol w="1666849">
                  <a:extLst>
                    <a:ext uri="{9D8B030D-6E8A-4147-A177-3AD203B41FA5}">
                      <a16:colId xmlns:a16="http://schemas.microsoft.com/office/drawing/2014/main" val="2448104310"/>
                    </a:ext>
                  </a:extLst>
                </a:gridCol>
                <a:gridCol w="2216081">
                  <a:extLst>
                    <a:ext uri="{9D8B030D-6E8A-4147-A177-3AD203B41FA5}">
                      <a16:colId xmlns:a16="http://schemas.microsoft.com/office/drawing/2014/main" val="347251769"/>
                    </a:ext>
                  </a:extLst>
                </a:gridCol>
              </a:tblGrid>
              <a:tr h="517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Name</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Announced Date</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Deal Rationale</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Location</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JV Partners</a:t>
                      </a:r>
                    </a:p>
                  </a:txBody>
                  <a:tcPr anchor="ctr">
                    <a:solidFill>
                      <a:schemeClr val="tx2">
                        <a:lumMod val="75000"/>
                      </a:schemeClr>
                    </a:solidFill>
                  </a:tcPr>
                </a:tc>
                <a:extLst>
                  <a:ext uri="{0D108BD9-81ED-4DB2-BD59-A6C34878D82A}">
                    <a16:rowId xmlns:a16="http://schemas.microsoft.com/office/drawing/2014/main" val="3984113030"/>
                  </a:ext>
                </a:extLst>
              </a:tr>
              <a:tr h="733422">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Safran Helicopter Engines and Hindustan Aeronautics Limited (HAL)</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July 2022</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This collaboration marks India's first in house engine design and manufacturing effort.</a:t>
                      </a:r>
                    </a:p>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This joint venture will be focused on the complete lifecycle of helicopter engines from design and development to production, sales and support.</a:t>
                      </a:r>
                    </a:p>
                    <a:p>
                      <a:pPr marL="171450" indent="-171450" algn="l" fontAlgn="t">
                        <a:buFont typeface="Arial" panose="020B0604020202020204" pitchFamily="34" charset="0"/>
                        <a:buChar char="•"/>
                      </a:pP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Safran- 50%</a:t>
                      </a:r>
                    </a:p>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HAL-50%</a:t>
                      </a:r>
                    </a:p>
                  </a:txBody>
                  <a:tcPr marL="7620" marR="7620" marT="7620" marB="0" anchor="ctr"/>
                </a:tc>
                <a:extLst>
                  <a:ext uri="{0D108BD9-81ED-4DB2-BD59-A6C34878D82A}">
                    <a16:rowId xmlns:a16="http://schemas.microsoft.com/office/drawing/2014/main" val="2457154586"/>
                  </a:ext>
                </a:extLst>
              </a:tr>
              <a:tr h="443277">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Tata Boeing Aerospace Limited (TBAL)</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2016</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Established a joint venture to manufacture aero-structures for Boeing's AH-64 Apache helicopter, encompassing components like fuselages, secondary structures, and vertical spar boxes to cater to global customers.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Hyderabad</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Tata Advanced Systems Limited- 51%</a:t>
                      </a:r>
                    </a:p>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Boeing- 49%</a:t>
                      </a:r>
                    </a:p>
                  </a:txBody>
                  <a:tcPr marL="7620" marR="7620" marT="7620" marB="0" anchor="ctr"/>
                </a:tc>
                <a:extLst>
                  <a:ext uri="{0D108BD9-81ED-4DB2-BD59-A6C34878D82A}">
                    <a16:rowId xmlns:a16="http://schemas.microsoft.com/office/drawing/2014/main" val="4255456898"/>
                  </a:ext>
                </a:extLst>
              </a:tr>
              <a:tr h="305296">
                <a:tc>
                  <a:txBody>
                    <a:bodyPr/>
                    <a:lstStyle/>
                    <a:p>
                      <a:pPr algn="ctr" fontAlgn="b"/>
                      <a:r>
                        <a:rPr lang="en-US" sz="900" b="1" i="0" u="none" strike="noStrike" dirty="0" err="1">
                          <a:solidFill>
                            <a:srgbClr val="000000"/>
                          </a:solidFill>
                          <a:effectLst/>
                          <a:latin typeface="Arial" panose="020B0604020202020204" pitchFamily="34" charset="0"/>
                          <a:cs typeface="Arial" panose="020B0604020202020204" pitchFamily="34" charset="0"/>
                        </a:rPr>
                        <a:t>Snecma</a:t>
                      </a:r>
                      <a:r>
                        <a:rPr lang="en-US" sz="900" b="1" i="0" u="none" strike="noStrike" dirty="0">
                          <a:solidFill>
                            <a:srgbClr val="000000"/>
                          </a:solidFill>
                          <a:effectLst/>
                          <a:latin typeface="Arial" panose="020B0604020202020204" pitchFamily="34" charset="0"/>
                          <a:cs typeface="Arial" panose="020B0604020202020204" pitchFamily="34" charset="0"/>
                        </a:rPr>
                        <a:t> and HAL</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July 2022</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Established a collaborative partnership to manufacture aero engine components for the Rafale's M88 engine.</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Snecma-50%</a:t>
                      </a:r>
                    </a:p>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 HAL-50%</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546480687"/>
                  </a:ext>
                </a:extLst>
              </a:tr>
              <a:tr h="443277">
                <a:tc>
                  <a:txBody>
                    <a:bodyPr/>
                    <a:lstStyle/>
                    <a:p>
                      <a:pPr algn="ctr" fontAlgn="b"/>
                      <a:r>
                        <a:rPr lang="en-IN" sz="900" b="1" i="0" u="none" strike="noStrike" dirty="0" err="1">
                          <a:solidFill>
                            <a:srgbClr val="000000"/>
                          </a:solidFill>
                          <a:effectLst/>
                          <a:latin typeface="Arial" panose="020B0604020202020204" pitchFamily="34" charset="0"/>
                          <a:cs typeface="Arial" panose="020B0604020202020204" pitchFamily="34" charset="0"/>
                        </a:rPr>
                        <a:t>Vman</a:t>
                      </a:r>
                      <a:r>
                        <a:rPr lang="en-IN" sz="900" b="1" i="0" u="none" strike="noStrike" dirty="0">
                          <a:solidFill>
                            <a:srgbClr val="000000"/>
                          </a:solidFill>
                          <a:effectLst/>
                          <a:latin typeface="Arial" panose="020B0604020202020204" pitchFamily="34" charset="0"/>
                          <a:cs typeface="Arial" panose="020B0604020202020204" pitchFamily="34" charset="0"/>
                        </a:rPr>
                        <a:t> Aviation Services and Hindustan Aeronautics Limited (HAL)</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Oct 2022</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This collaboration leverages the expertise of both entities to facilitate the availability and accessibility of locally-produced aircraft for lease in the aviation market.</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Gujarat</a:t>
                      </a:r>
                    </a:p>
                  </a:txBody>
                  <a:tcPr marL="7620" marR="7620" marT="7620" marB="0" anchor="ctr"/>
                </a:tc>
                <a:tc>
                  <a:txBody>
                    <a:bodyPr/>
                    <a:lstStyle/>
                    <a:p>
                      <a:pPr algn="ctr" fontAlgn="t"/>
                      <a:r>
                        <a:rPr lang="en-US" sz="900" b="0" i="0" u="none" strike="noStrike" dirty="0" err="1">
                          <a:solidFill>
                            <a:srgbClr val="212529"/>
                          </a:solidFill>
                          <a:effectLst/>
                          <a:latin typeface="Arial" panose="020B0604020202020204" pitchFamily="34" charset="0"/>
                          <a:cs typeface="Arial" panose="020B0604020202020204" pitchFamily="34" charset="0"/>
                        </a:rPr>
                        <a:t>Vman</a:t>
                      </a:r>
                      <a:r>
                        <a:rPr lang="en-US" sz="900" b="0" i="0" u="none" strike="noStrike" dirty="0">
                          <a:solidFill>
                            <a:srgbClr val="212529"/>
                          </a:solidFill>
                          <a:effectLst/>
                          <a:latin typeface="Arial" panose="020B0604020202020204" pitchFamily="34" charset="0"/>
                          <a:cs typeface="Arial" panose="020B0604020202020204" pitchFamily="34" charset="0"/>
                        </a:rPr>
                        <a:t> Aviation Services- 51% Hindustan Aeronautics Limited (HAL)- 49%</a:t>
                      </a:r>
                    </a:p>
                  </a:txBody>
                  <a:tcPr marL="7620" marR="7620" marT="7620" marB="0" anchor="ctr"/>
                </a:tc>
                <a:extLst>
                  <a:ext uri="{0D108BD9-81ED-4DB2-BD59-A6C34878D82A}">
                    <a16:rowId xmlns:a16="http://schemas.microsoft.com/office/drawing/2014/main" val="1906103061"/>
                  </a:ext>
                </a:extLst>
              </a:tr>
              <a:tr h="588349">
                <a:tc>
                  <a:txBody>
                    <a:bodyPr/>
                    <a:lstStyle/>
                    <a:p>
                      <a:pPr algn="ctr" fontAlgn="b"/>
                      <a:r>
                        <a:rPr lang="en-IN" sz="900" b="1" i="0" u="none" strike="noStrike" dirty="0">
                          <a:solidFill>
                            <a:srgbClr val="000000"/>
                          </a:solidFill>
                          <a:effectLst/>
                          <a:latin typeface="Arial" panose="020B0604020202020204" pitchFamily="34" charset="0"/>
                          <a:cs typeface="Arial" panose="020B0604020202020204" pitchFamily="34" charset="0"/>
                        </a:rPr>
                        <a:t>Jio-bp</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June 2019</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The joint venture focuses on expanding fuel and convenience retailing, including aviation fuels in India. It aims to rapidly increase the current network to 5,500 outlet, providing modern high-quality service with distinct offerings for Indian consumers.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Gandhinagar</a:t>
                      </a:r>
                    </a:p>
                  </a:txBody>
                  <a:tcPr marL="7620" marR="7620" marT="7620" marB="0" anchor="ctr"/>
                </a:tc>
                <a:tc>
                  <a:txBody>
                    <a:bodyPr/>
                    <a:lstStyle/>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Bharat Petroleum – 49%</a:t>
                      </a:r>
                    </a:p>
                    <a:p>
                      <a:pPr algn="l" fontAlgn="t"/>
                      <a:r>
                        <a:rPr lang="en-IN" sz="900" b="0" i="0" u="none" strike="noStrike" dirty="0">
                          <a:solidFill>
                            <a:srgbClr val="212529"/>
                          </a:solidFill>
                          <a:effectLst/>
                          <a:latin typeface="Arial" panose="020B0604020202020204" pitchFamily="34" charset="0"/>
                          <a:cs typeface="Arial" panose="020B0604020202020204" pitchFamily="34" charset="0"/>
                        </a:rPr>
                        <a:t>Reliance Industries Limited- 51%</a:t>
                      </a:r>
                    </a:p>
                  </a:txBody>
                  <a:tcPr marL="7620" marR="7620" marT="7620" marB="0" anchor="ctr"/>
                </a:tc>
                <a:extLst>
                  <a:ext uri="{0D108BD9-81ED-4DB2-BD59-A6C34878D82A}">
                    <a16:rowId xmlns:a16="http://schemas.microsoft.com/office/drawing/2014/main" val="1633097700"/>
                  </a:ext>
                </a:extLst>
              </a:tr>
              <a:tr h="443277">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Indo-Russian Helicopters Limited.</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May 2017</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Production &amp; supply of Kamov-226T helicopters in India.</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HAL : 50.5%</a:t>
                      </a:r>
                    </a:p>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Russian Helicopters : 42%</a:t>
                      </a:r>
                    </a:p>
                    <a:p>
                      <a:pPr algn="ctr" fontAlgn="t"/>
                      <a:r>
                        <a:rPr lang="en-US" sz="900" b="0" i="0" u="none" strike="noStrike" dirty="0" err="1">
                          <a:solidFill>
                            <a:srgbClr val="212529"/>
                          </a:solidFill>
                          <a:effectLst/>
                          <a:latin typeface="Arial" panose="020B0604020202020204" pitchFamily="34" charset="0"/>
                          <a:cs typeface="Arial" panose="020B0604020202020204" pitchFamily="34" charset="0"/>
                        </a:rPr>
                        <a:t>Rosoboronexport</a:t>
                      </a:r>
                      <a:r>
                        <a:rPr lang="en-US" sz="900" b="0" i="0" u="none" strike="noStrike" dirty="0">
                          <a:solidFill>
                            <a:srgbClr val="212529"/>
                          </a:solidFill>
                          <a:effectLst/>
                          <a:latin typeface="Arial" panose="020B0604020202020204" pitchFamily="34" charset="0"/>
                          <a:cs typeface="Arial" panose="020B0604020202020204" pitchFamily="34" charset="0"/>
                        </a:rPr>
                        <a:t> Russia : 7.5%</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412336098"/>
                  </a:ext>
                </a:extLst>
              </a:tr>
              <a:tr h="443277">
                <a:tc>
                  <a:txBody>
                    <a:bodyPr/>
                    <a:lstStyle/>
                    <a:p>
                      <a:pPr algn="ctr" fontAlgn="b"/>
                      <a:r>
                        <a:rPr lang="da-DK" sz="900" b="1" i="0" u="none" strike="noStrike" dirty="0">
                          <a:solidFill>
                            <a:srgbClr val="000000"/>
                          </a:solidFill>
                          <a:effectLst/>
                          <a:latin typeface="Arial" panose="020B0604020202020204" pitchFamily="34" charset="0"/>
                          <a:cs typeface="Arial" panose="020B0604020202020204" pitchFamily="34" charset="0"/>
                        </a:rPr>
                        <a:t>Samtel HAL Display System Ltd.</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Aug 2012</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This joint venture to producing a range of display systems for airborne, military, and ground applications, intended for sale both within India and in international markets.</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Bengaluru</a:t>
                      </a:r>
                    </a:p>
                  </a:txBody>
                  <a:tcPr marL="7620" marR="7620" marT="7620" marB="0" anchor="ctr"/>
                </a:tc>
                <a:tc>
                  <a:txBody>
                    <a:bodyPr/>
                    <a:lstStyle/>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HAL : 40%</a:t>
                      </a:r>
                    </a:p>
                    <a:p>
                      <a:pPr algn="ctr" fontAlgn="t"/>
                      <a:r>
                        <a:rPr lang="en-US" sz="900" b="0" i="0" u="none" strike="noStrike" dirty="0" err="1">
                          <a:solidFill>
                            <a:srgbClr val="212529"/>
                          </a:solidFill>
                          <a:effectLst/>
                          <a:latin typeface="Arial" panose="020B0604020202020204" pitchFamily="34" charset="0"/>
                          <a:cs typeface="Arial" panose="020B0604020202020204" pitchFamily="34" charset="0"/>
                        </a:rPr>
                        <a:t>Samtel</a:t>
                      </a:r>
                      <a:r>
                        <a:rPr lang="en-US" sz="900" b="0" i="0" u="none" strike="noStrike" dirty="0">
                          <a:solidFill>
                            <a:srgbClr val="212529"/>
                          </a:solidFill>
                          <a:effectLst/>
                          <a:latin typeface="Arial" panose="020B0604020202020204" pitchFamily="34" charset="0"/>
                          <a:cs typeface="Arial" panose="020B0604020202020204" pitchFamily="34" charset="0"/>
                        </a:rPr>
                        <a:t> Group India: 60%</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3729679925"/>
                  </a:ext>
                </a:extLst>
              </a:tr>
              <a:tr h="443277">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 Tata Lockheed Martin Aerostructures Limited (TLMAL)</a:t>
                      </a:r>
                      <a:endParaRPr lang="en-IN" sz="9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June 2010</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 This joint venture to manufacture the F-16 Block 70 in India. This initiative transforms India into the sole assembly and integration center for the aircraft a total of around 3,200 of which are operational.</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900" b="0" i="0" u="none" strike="noStrike" dirty="0">
                          <a:solidFill>
                            <a:srgbClr val="212529"/>
                          </a:solidFill>
                          <a:effectLst/>
                          <a:latin typeface="Arial" panose="020B0604020202020204" pitchFamily="34" charset="0"/>
                          <a:cs typeface="Arial" panose="020B0604020202020204" pitchFamily="34" charset="0"/>
                        </a:rPr>
                        <a:t>Hyderabad</a:t>
                      </a:r>
                    </a:p>
                  </a:txBody>
                  <a:tcPr marL="7620" marR="7620" marT="7620" marB="0" anchor="ctr"/>
                </a:tc>
                <a:tc>
                  <a:txBody>
                    <a:bodyPr/>
                    <a:lstStyle/>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Tata Advanced Systems Limited- 51%</a:t>
                      </a:r>
                    </a:p>
                    <a:p>
                      <a:pPr algn="ctr" fontAlgn="t"/>
                      <a:r>
                        <a:rPr lang="en-US" sz="900" b="0" i="0" u="none" strike="noStrike" dirty="0">
                          <a:solidFill>
                            <a:srgbClr val="212529"/>
                          </a:solidFill>
                          <a:effectLst/>
                          <a:latin typeface="Arial" panose="020B0604020202020204" pitchFamily="34" charset="0"/>
                          <a:cs typeface="Arial" panose="020B0604020202020204" pitchFamily="34" charset="0"/>
                        </a:rPr>
                        <a:t> Lockheed Martin</a:t>
                      </a:r>
                      <a:r>
                        <a:rPr lang="en-IN" sz="900" b="0" i="0" u="none" strike="noStrike" dirty="0">
                          <a:solidFill>
                            <a:srgbClr val="212529"/>
                          </a:solidFill>
                          <a:effectLst/>
                          <a:latin typeface="Arial" panose="020B0604020202020204" pitchFamily="34" charset="0"/>
                          <a:cs typeface="Arial" panose="020B0604020202020204" pitchFamily="34" charset="0"/>
                        </a:rPr>
                        <a:t>-49%</a:t>
                      </a:r>
                    </a:p>
                  </a:txBody>
                  <a:tcPr marL="7620" marR="7620" marT="7620" marB="0" anchor="ctr"/>
                </a:tc>
                <a:extLst>
                  <a:ext uri="{0D108BD9-81ED-4DB2-BD59-A6C34878D82A}">
                    <a16:rowId xmlns:a16="http://schemas.microsoft.com/office/drawing/2014/main" val="425479397"/>
                  </a:ext>
                </a:extLst>
              </a:tr>
              <a:tr h="385280">
                <a:tc>
                  <a:txBody>
                    <a:bodyPr/>
                    <a:lstStyle/>
                    <a:p>
                      <a:pPr algn="ctr" fontAlgn="b"/>
                      <a:r>
                        <a:rPr lang="en-IN" sz="900" b="1" i="0" u="none" strike="noStrike" dirty="0">
                          <a:solidFill>
                            <a:srgbClr val="000000"/>
                          </a:solidFill>
                          <a:effectLst/>
                          <a:latin typeface="Arial" panose="020B0604020202020204" pitchFamily="34" charset="0"/>
                          <a:cs typeface="Arial" panose="020B0604020202020204" pitchFamily="34" charset="0"/>
                        </a:rPr>
                        <a:t>Tata-Airbus consortium</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Oct 2022</a:t>
                      </a:r>
                    </a:p>
                  </a:txBody>
                  <a:tcPr marL="7620" marR="7620" marT="7620" marB="0" anchor="ctr"/>
                </a:tc>
                <a:tc>
                  <a:txBody>
                    <a:bodyPr/>
                    <a:lstStyle/>
                    <a:p>
                      <a:pPr marL="171450" indent="-171450" algn="l" fontAlgn="t">
                        <a:buFont typeface="Arial" panose="020B0604020202020204" pitchFamily="34" charset="0"/>
                        <a:buChar char="•"/>
                      </a:pPr>
                      <a:r>
                        <a:rPr lang="en-IN" sz="900" b="0" i="0" u="none" strike="noStrike" dirty="0">
                          <a:solidFill>
                            <a:srgbClr val="212529"/>
                          </a:solidFill>
                          <a:effectLst/>
                          <a:latin typeface="Arial" panose="020B0604020202020204" pitchFamily="34" charset="0"/>
                          <a:cs typeface="Arial" panose="020B0604020202020204" pitchFamily="34" charset="0"/>
                        </a:rPr>
                        <a:t>Manufacture C295MW transport aircraft and </a:t>
                      </a:r>
                      <a:r>
                        <a:rPr lang="en-US" sz="900" b="0" i="0" u="none" strike="noStrike" dirty="0">
                          <a:solidFill>
                            <a:srgbClr val="212529"/>
                          </a:solidFill>
                          <a:effectLst/>
                          <a:latin typeface="Arial" panose="020B0604020202020204" pitchFamily="34" charset="0"/>
                          <a:cs typeface="Arial" panose="020B0604020202020204" pitchFamily="34" charset="0"/>
                        </a:rPr>
                        <a:t>The production facility will serve both the export of transport aircraft and fulfill additional orders from the Indian Air Force</a:t>
                      </a:r>
                      <a:endParaRPr lang="en-IN" sz="900" b="0" i="0" u="none" strike="noStrike" dirty="0">
                        <a:solidFill>
                          <a:srgbClr val="212529"/>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Gujarat</a:t>
                      </a:r>
                    </a:p>
                  </a:txBody>
                  <a:tcPr marL="7620" marR="7620" marT="7620" marB="0" anchor="ctr"/>
                </a:tc>
                <a:tc>
                  <a:txBody>
                    <a:bodyPr/>
                    <a:lstStyle/>
                    <a:p>
                      <a:pPr algn="ctr" fontAlgn="t"/>
                      <a:r>
                        <a:rPr lang="en-US" sz="900" b="0" i="0" u="none" strike="noStrike" dirty="0" err="1">
                          <a:solidFill>
                            <a:srgbClr val="212529"/>
                          </a:solidFill>
                          <a:effectLst/>
                          <a:latin typeface="Arial" panose="020B0604020202020204" pitchFamily="34" charset="0"/>
                          <a:cs typeface="Arial" panose="020B0604020202020204" pitchFamily="34" charset="0"/>
                        </a:rPr>
                        <a:t>Vman</a:t>
                      </a:r>
                      <a:r>
                        <a:rPr lang="en-US" sz="900" b="0" i="0" u="none" strike="noStrike" dirty="0">
                          <a:solidFill>
                            <a:srgbClr val="212529"/>
                          </a:solidFill>
                          <a:effectLst/>
                          <a:latin typeface="Arial" panose="020B0604020202020204" pitchFamily="34" charset="0"/>
                          <a:cs typeface="Arial" panose="020B0604020202020204" pitchFamily="34" charset="0"/>
                        </a:rPr>
                        <a:t> Aviation Services- 51% Hindustan Aeronautics Limited (HAL)- 49%</a:t>
                      </a:r>
                    </a:p>
                  </a:txBody>
                  <a:tcPr marL="7620" marR="7620" marT="7620" marB="0" anchor="ctr"/>
                </a:tc>
                <a:extLst>
                  <a:ext uri="{0D108BD9-81ED-4DB2-BD59-A6C34878D82A}">
                    <a16:rowId xmlns:a16="http://schemas.microsoft.com/office/drawing/2014/main" val="130954203"/>
                  </a:ext>
                </a:extLst>
              </a:tr>
              <a:tr h="443277">
                <a:tc>
                  <a:txBody>
                    <a:bodyPr/>
                    <a:lstStyle/>
                    <a:p>
                      <a:pPr algn="ctr" fontAlgn="b"/>
                      <a:r>
                        <a:rPr lang="en-IN" sz="900" b="1" i="0" u="none" strike="noStrike" dirty="0">
                          <a:solidFill>
                            <a:srgbClr val="000000"/>
                          </a:solidFill>
                          <a:effectLst/>
                          <a:latin typeface="Arial" panose="020B0604020202020204" pitchFamily="34" charset="0"/>
                          <a:cs typeface="Arial" panose="020B0604020202020204" pitchFamily="34" charset="0"/>
                        </a:rPr>
                        <a:t>Dassault Reliance Aerospace Limited</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Sept 2016</a:t>
                      </a:r>
                    </a:p>
                  </a:txBody>
                  <a:tcPr marL="7620" marR="7620" marT="7620" marB="0" anchor="ctr"/>
                </a:tc>
                <a:tc>
                  <a:txBody>
                    <a:bodyPr/>
                    <a:lstStyle/>
                    <a:p>
                      <a:pPr marL="171450" indent="-171450" algn="l" fontAlgn="t">
                        <a:buFont typeface="Arial" panose="020B0604020202020204" pitchFamily="34" charset="0"/>
                        <a:buChar char="•"/>
                      </a:pPr>
                      <a:r>
                        <a:rPr lang="en-US" sz="900" b="0" i="0" u="none" strike="noStrike" dirty="0">
                          <a:solidFill>
                            <a:srgbClr val="212529"/>
                          </a:solidFill>
                          <a:effectLst/>
                          <a:latin typeface="Arial" panose="020B0604020202020204" pitchFamily="34" charset="0"/>
                          <a:cs typeface="Arial" panose="020B0604020202020204" pitchFamily="34" charset="0"/>
                        </a:rPr>
                        <a:t>This joint venture was formed to undertake the assembly of aerostructure sub-assemblies for Falcon 2000 commercial aircraft and also for sub-assemblies of Rafale Fighter Aircraft.</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Nagpur</a:t>
                      </a:r>
                    </a:p>
                  </a:txBody>
                  <a:tcPr marL="7620" marR="7620" marT="7620" marB="0" anchor="ctr"/>
                </a:tc>
                <a:tc>
                  <a:txBody>
                    <a:bodyPr/>
                    <a:lstStyle/>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Dassault Aviation-49%</a:t>
                      </a:r>
                    </a:p>
                    <a:p>
                      <a:pPr algn="ctr" fontAlgn="t"/>
                      <a:r>
                        <a:rPr lang="en-IN" sz="900" b="0" i="0" u="none" strike="noStrike" dirty="0">
                          <a:solidFill>
                            <a:srgbClr val="212529"/>
                          </a:solidFill>
                          <a:effectLst/>
                          <a:latin typeface="Arial" panose="020B0604020202020204" pitchFamily="34" charset="0"/>
                          <a:cs typeface="Arial" panose="020B0604020202020204" pitchFamily="34" charset="0"/>
                        </a:rPr>
                        <a:t>Reliance Defence-51%</a:t>
                      </a:r>
                    </a:p>
                  </a:txBody>
                  <a:tcPr marL="7620" marR="7620" marT="7620" marB="0" anchor="ctr"/>
                </a:tc>
                <a:extLst>
                  <a:ext uri="{0D108BD9-81ED-4DB2-BD59-A6C34878D82A}">
                    <a16:rowId xmlns:a16="http://schemas.microsoft.com/office/drawing/2014/main" val="349226173"/>
                  </a:ext>
                </a:extLst>
              </a:tr>
            </a:tbl>
          </a:graphicData>
        </a:graphic>
      </p:graphicFrame>
      <p:sp>
        <p:nvSpPr>
          <p:cNvPr id="8" name="TextBox 7">
            <a:extLst>
              <a:ext uri="{FF2B5EF4-FFF2-40B4-BE49-F238E27FC236}">
                <a16:creationId xmlns:a16="http://schemas.microsoft.com/office/drawing/2014/main" id="{9D0BE793-5A2C-4831-9B1F-D41D2E4154CA}"/>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Arial" panose="020B0604020202020204" pitchFamily="34" charset="0"/>
                <a:cs typeface="Arial" panose="020B0604020202020204" pitchFamily="34" charset="0"/>
              </a:rPr>
              <a:t>Joint Ventures</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C9A821B9-4F50-D7CD-7EEC-0C5BE08FC369}"/>
              </a:ext>
            </a:extLst>
          </p:cNvPr>
          <p:cNvSpPr txBox="1"/>
          <p:nvPr/>
        </p:nvSpPr>
        <p:spPr>
          <a:xfrm>
            <a:off x="315351" y="6381750"/>
            <a:ext cx="118683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DGCA(Directorate General of Civil Aviation), Ministry of Civil Aviation, Press Release, Company Annual Report.</a:t>
            </a:r>
            <a:endParaRPr lang="en-US" sz="800" i="1"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70EF1F5-5913-C50C-5BC9-E03AB5B770D2}"/>
              </a:ext>
            </a:extLst>
          </p:cNvPr>
          <p:cNvSpPr txBox="1"/>
          <p:nvPr/>
        </p:nvSpPr>
        <p:spPr>
          <a:xfrm>
            <a:off x="300038" y="161367"/>
            <a:ext cx="4341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India Aviation </a:t>
            </a:r>
            <a:r>
              <a:rPr lang="en-US" b="1" i="1" dirty="0">
                <a:solidFill>
                  <a:srgbClr val="4472C4">
                    <a:lumMod val="50000"/>
                  </a:srgbClr>
                </a:solidFill>
                <a:latin typeface="Arial" panose="020B0604020202020204" pitchFamily="34" charset="0"/>
                <a:cs typeface="Arial" panose="020B0604020202020204" pitchFamily="34" charset="0"/>
              </a:rPr>
              <a:t>&amp;</a:t>
            </a: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Aerospace Market</a:t>
            </a: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04895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3153</Words>
  <Application>Microsoft Office PowerPoint</Application>
  <PresentationFormat>Widescreen</PresentationFormat>
  <Paragraphs>357</Paragraphs>
  <Slides>12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Calibri</vt:lpstr>
      <vt:lpstr>Calibri Light</vt:lpstr>
      <vt:lpstr>Courier New</vt:lpstr>
      <vt:lpstr>Verdana</vt:lpstr>
      <vt:lpstr>Wingdings</vt:lpstr>
      <vt:lpstr>Office Theme</vt:lpstr>
      <vt:lpstr>1_Office Theme</vt:lpstr>
      <vt:lpstr>        Case Assessment| India Aviation &amp; Aerospace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LIGHT BUSINESS MODEL | Industrial Robotics</dc:title>
  <dc:creator>Ankit Singh</dc:creator>
  <cp:lastModifiedBy>Ankit Singh</cp:lastModifiedBy>
  <cp:revision>27</cp:revision>
  <dcterms:created xsi:type="dcterms:W3CDTF">2023-08-20T08:16:55Z</dcterms:created>
  <dcterms:modified xsi:type="dcterms:W3CDTF">2023-08-27T21:21:50Z</dcterms:modified>
</cp:coreProperties>
</file>